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1"/>
  </p:notesMasterIdLst>
  <p:handoutMasterIdLst>
    <p:handoutMasterId r:id="rId32"/>
  </p:handoutMasterIdLst>
  <p:sldIdLst>
    <p:sldId id="294" r:id="rId4"/>
    <p:sldId id="258" r:id="rId5"/>
    <p:sldId id="293" r:id="rId6"/>
    <p:sldId id="286" r:id="rId7"/>
    <p:sldId id="292" r:id="rId8"/>
    <p:sldId id="269" r:id="rId9"/>
    <p:sldId id="299" r:id="rId10"/>
    <p:sldId id="298" r:id="rId11"/>
    <p:sldId id="300" r:id="rId12"/>
    <p:sldId id="278" r:id="rId13"/>
    <p:sldId id="281" r:id="rId14"/>
    <p:sldId id="282" r:id="rId15"/>
    <p:sldId id="301" r:id="rId16"/>
    <p:sldId id="303" r:id="rId17"/>
    <p:sldId id="302" r:id="rId18"/>
    <p:sldId id="309" r:id="rId19"/>
    <p:sldId id="310" r:id="rId20"/>
    <p:sldId id="311" r:id="rId21"/>
    <p:sldId id="312" r:id="rId22"/>
    <p:sldId id="313" r:id="rId23"/>
    <p:sldId id="304" r:id="rId24"/>
    <p:sldId id="307" r:id="rId25"/>
    <p:sldId id="308" r:id="rId26"/>
    <p:sldId id="305" r:id="rId27"/>
    <p:sldId id="306" r:id="rId28"/>
    <p:sldId id="272" r:id="rId29"/>
    <p:sldId id="296" r:id="rId30"/>
  </p:sldIdLst>
  <p:sldSz cx="9144000" cy="6858000" type="screen4x3"/>
  <p:notesSz cx="6797675" cy="9926638"/>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AA32"/>
    <a:srgbClr val="4A4E53"/>
    <a:srgbClr val="CC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redný štýl 2 - zvýrazneni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Svetlý štýl 3 - zvýraznenie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3296810-A885-4BE3-A3E7-6D5BEEA58F35}" styleName="Stredný štýl 2 - zvýrazneni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Stredný štýl 2 - zvýrazneni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505E3EF-67EA-436B-97B2-0124C06EBD24}" styleName="Stredný štýl 4 - zvýrazneni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03447BB-5D67-496B-8E87-E561075AD55C}" styleName="Tmavý štýl 1 - zvýraznenie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Tmavý štýl 2 - zvýraznenie 3/zvýraznenie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306799F8-075E-4A3A-A7F6-7FBC6576F1A4}" styleName="Štýl s motívom 2 - zvýraznenie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Štýl s motívom 1 - zvýrazneni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Bez štýlu, bez mrie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Svetlý štýl 1 - zvýrazneni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38B1855-1B75-4FBE-930C-398BA8C253C6}" styleName="Štýl s motívom 2 - zvýraznenie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Štýl s motívom 2 - zvýrazneni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Svetlý štýl 1 - zvýraznenie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E3FDE45-AF77-4B5C-9715-49D594BDF05E}" styleName="Svetlý štýl 1 - zvýraznenie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Stredný štýl 2 - zvýrazneni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Stredný štýl 2 - zvýrazneni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73" autoAdjust="0"/>
  </p:normalViewPr>
  <p:slideViewPr>
    <p:cSldViewPr>
      <p:cViewPr varScale="1">
        <p:scale>
          <a:sx n="109" d="100"/>
          <a:sy n="109" d="100"/>
        </p:scale>
        <p:origin x="1296"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H_rok_programu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k-S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123018751523245E-2"/>
          <c:y val="0.10742479230702762"/>
          <c:w val="0.93069058275252448"/>
          <c:h val="0.73649903097186731"/>
        </c:manualLayout>
      </c:layout>
      <c:barChart>
        <c:barDir val="col"/>
        <c:grouping val="clustered"/>
        <c:varyColors val="0"/>
        <c:ser>
          <c:idx val="0"/>
          <c:order val="0"/>
          <c:tx>
            <c:strRef>
              <c:f>Hárok1!$B$1</c:f>
              <c:strCache>
                <c:ptCount val="1"/>
                <c:pt idx="0">
                  <c:v>2017</c:v>
                </c:pt>
              </c:strCache>
            </c:strRef>
          </c:tx>
          <c:spPr>
            <a:gradFill rotWithShape="1">
              <a:gsLst>
                <a:gs pos="0">
                  <a:schemeClr val="accent1">
                    <a:tint val="96000"/>
                    <a:lumMod val="100000"/>
                  </a:schemeClr>
                </a:gs>
                <a:gs pos="78000">
                  <a:schemeClr val="accent1">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Hárok1!$A$2:$A$4</c:f>
              <c:strCache>
                <c:ptCount val="1"/>
                <c:pt idx="0">
                  <c:v>projekty</c:v>
                </c:pt>
              </c:strCache>
            </c:strRef>
          </c:cat>
          <c:val>
            <c:numRef>
              <c:f>Hárok1!$B$2:$B$4</c:f>
              <c:numCache>
                <c:formatCode>General</c:formatCode>
                <c:ptCount val="3"/>
                <c:pt idx="0">
                  <c:v>25</c:v>
                </c:pt>
              </c:numCache>
            </c:numRef>
          </c:val>
          <c:extLst>
            <c:ext xmlns:c16="http://schemas.microsoft.com/office/drawing/2014/chart" uri="{C3380CC4-5D6E-409C-BE32-E72D297353CC}">
              <c16:uniqueId val="{00000000-5D64-4527-8B7B-D9C029F82E03}"/>
            </c:ext>
          </c:extLst>
        </c:ser>
        <c:ser>
          <c:idx val="1"/>
          <c:order val="1"/>
          <c:tx>
            <c:strRef>
              <c:f>Hárok1!$C$1</c:f>
              <c:strCache>
                <c:ptCount val="1"/>
                <c:pt idx="0">
                  <c:v>2018</c:v>
                </c:pt>
              </c:strCache>
            </c:strRef>
          </c:tx>
          <c:spPr>
            <a:gradFill rotWithShape="1">
              <a:gsLst>
                <a:gs pos="0">
                  <a:schemeClr val="accent2">
                    <a:tint val="96000"/>
                    <a:lumMod val="100000"/>
                  </a:schemeClr>
                </a:gs>
                <a:gs pos="78000">
                  <a:schemeClr val="accent2">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Hárok1!$A$2:$A$4</c:f>
              <c:strCache>
                <c:ptCount val="1"/>
                <c:pt idx="0">
                  <c:v>projekty</c:v>
                </c:pt>
              </c:strCache>
            </c:strRef>
          </c:cat>
          <c:val>
            <c:numRef>
              <c:f>Hárok1!$C$2:$C$4</c:f>
              <c:numCache>
                <c:formatCode>General</c:formatCode>
                <c:ptCount val="3"/>
                <c:pt idx="0">
                  <c:v>28</c:v>
                </c:pt>
              </c:numCache>
            </c:numRef>
          </c:val>
          <c:extLst>
            <c:ext xmlns:c16="http://schemas.microsoft.com/office/drawing/2014/chart" uri="{C3380CC4-5D6E-409C-BE32-E72D297353CC}">
              <c16:uniqueId val="{00000001-5D64-4527-8B7B-D9C029F82E03}"/>
            </c:ext>
          </c:extLst>
        </c:ser>
        <c:ser>
          <c:idx val="2"/>
          <c:order val="2"/>
          <c:tx>
            <c:strRef>
              <c:f>Hárok1!$D$1</c:f>
              <c:strCache>
                <c:ptCount val="1"/>
                <c:pt idx="0">
                  <c:v>2019</c:v>
                </c:pt>
              </c:strCache>
            </c:strRef>
          </c:tx>
          <c:spPr>
            <a:gradFill rotWithShape="1">
              <a:gsLst>
                <a:gs pos="0">
                  <a:schemeClr val="accent3">
                    <a:tint val="96000"/>
                    <a:lumMod val="100000"/>
                  </a:schemeClr>
                </a:gs>
                <a:gs pos="78000">
                  <a:schemeClr val="accent3">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Hárok1!$A$2:$A$4</c:f>
              <c:strCache>
                <c:ptCount val="1"/>
                <c:pt idx="0">
                  <c:v>projekty</c:v>
                </c:pt>
              </c:strCache>
            </c:strRef>
          </c:cat>
          <c:val>
            <c:numRef>
              <c:f>Hárok1!$D$2:$D$4</c:f>
              <c:numCache>
                <c:formatCode>General</c:formatCode>
                <c:ptCount val="3"/>
                <c:pt idx="0">
                  <c:v>25</c:v>
                </c:pt>
              </c:numCache>
            </c:numRef>
          </c:val>
          <c:extLst>
            <c:ext xmlns:c16="http://schemas.microsoft.com/office/drawing/2014/chart" uri="{C3380CC4-5D6E-409C-BE32-E72D297353CC}">
              <c16:uniqueId val="{00000002-5D64-4527-8B7B-D9C029F82E03}"/>
            </c:ext>
          </c:extLst>
        </c:ser>
        <c:ser>
          <c:idx val="3"/>
          <c:order val="3"/>
          <c:tx>
            <c:strRef>
              <c:f>Hárok1!$E$1</c:f>
              <c:strCache>
                <c:ptCount val="1"/>
                <c:pt idx="0">
                  <c:v>2022</c:v>
                </c:pt>
              </c:strCache>
            </c:strRef>
          </c:tx>
          <c:spPr>
            <a:gradFill rotWithShape="1">
              <a:gsLst>
                <a:gs pos="0">
                  <a:schemeClr val="accent4">
                    <a:tint val="96000"/>
                    <a:lumMod val="100000"/>
                  </a:schemeClr>
                </a:gs>
                <a:gs pos="78000">
                  <a:schemeClr val="accent4">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Hárok1!$A$2:$A$4</c:f>
              <c:strCache>
                <c:ptCount val="1"/>
                <c:pt idx="0">
                  <c:v>projekty</c:v>
                </c:pt>
              </c:strCache>
            </c:strRef>
          </c:cat>
          <c:val>
            <c:numRef>
              <c:f>Hárok1!$E$2:$E$4</c:f>
              <c:numCache>
                <c:formatCode>General</c:formatCode>
                <c:ptCount val="3"/>
                <c:pt idx="0">
                  <c:v>44</c:v>
                </c:pt>
              </c:numCache>
            </c:numRef>
          </c:val>
          <c:extLst>
            <c:ext xmlns:c16="http://schemas.microsoft.com/office/drawing/2014/chart" uri="{C3380CC4-5D6E-409C-BE32-E72D297353CC}">
              <c16:uniqueId val="{00000003-5D64-4527-8B7B-D9C029F82E03}"/>
            </c:ext>
          </c:extLst>
        </c:ser>
        <c:ser>
          <c:idx val="4"/>
          <c:order val="4"/>
          <c:tx>
            <c:strRef>
              <c:f>Hárok1!$F$1</c:f>
              <c:strCache>
                <c:ptCount val="1"/>
                <c:pt idx="0">
                  <c:v>2023</c:v>
                </c:pt>
              </c:strCache>
            </c:strRef>
          </c:tx>
          <c:spPr>
            <a:gradFill rotWithShape="1">
              <a:gsLst>
                <a:gs pos="0">
                  <a:schemeClr val="accent5">
                    <a:tint val="96000"/>
                    <a:lumMod val="100000"/>
                  </a:schemeClr>
                </a:gs>
                <a:gs pos="78000">
                  <a:schemeClr val="accent5">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c:spPr>
          <c:invertIfNegative val="0"/>
          <c:cat>
            <c:strRef>
              <c:f>Hárok1!$A$2:$A$4</c:f>
              <c:strCache>
                <c:ptCount val="1"/>
                <c:pt idx="0">
                  <c:v>projekty</c:v>
                </c:pt>
              </c:strCache>
            </c:strRef>
          </c:cat>
          <c:val>
            <c:numRef>
              <c:f>Hárok1!$F$2:$F$4</c:f>
              <c:numCache>
                <c:formatCode>General</c:formatCode>
                <c:ptCount val="3"/>
                <c:pt idx="0">
                  <c:v>151</c:v>
                </c:pt>
              </c:numCache>
            </c:numRef>
          </c:val>
          <c:extLst>
            <c:ext xmlns:c16="http://schemas.microsoft.com/office/drawing/2014/chart" uri="{C3380CC4-5D6E-409C-BE32-E72D297353CC}">
              <c16:uniqueId val="{00000004-5D64-4527-8B7B-D9C029F82E03}"/>
            </c:ext>
          </c:extLst>
        </c:ser>
        <c:dLbls>
          <c:showLegendKey val="0"/>
          <c:showVal val="0"/>
          <c:showCatName val="0"/>
          <c:showSerName val="0"/>
          <c:showPercent val="0"/>
          <c:showBubbleSize val="0"/>
        </c:dLbls>
        <c:gapWidth val="100"/>
        <c:overlap val="-24"/>
        <c:axId val="426328544"/>
        <c:axId val="426326904"/>
      </c:barChart>
      <c:catAx>
        <c:axId val="426328544"/>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Calibri" panose="020F0502020204030204" pitchFamily="34" charset="0"/>
                <a:ea typeface="+mn-ea"/>
                <a:cs typeface="Calibri" panose="020F0502020204030204" pitchFamily="34" charset="0"/>
              </a:defRPr>
            </a:pPr>
            <a:endParaRPr lang="sk-SK"/>
          </a:p>
        </c:txPr>
        <c:crossAx val="426326904"/>
        <c:crosses val="autoZero"/>
        <c:auto val="1"/>
        <c:lblAlgn val="ctr"/>
        <c:lblOffset val="100"/>
        <c:noMultiLvlLbl val="0"/>
      </c:catAx>
      <c:valAx>
        <c:axId val="426326904"/>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Calibri" panose="020F0502020204030204" pitchFamily="34" charset="0"/>
                <a:ea typeface="+mn-ea"/>
                <a:cs typeface="Calibri" panose="020F0502020204030204" pitchFamily="34" charset="0"/>
              </a:defRPr>
            </a:pPr>
            <a:endParaRPr lang="sk-SK"/>
          </a:p>
        </c:txPr>
        <c:crossAx val="426328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lt1">
                  <a:lumMod val="85000"/>
                </a:schemeClr>
              </a:solidFill>
              <a:latin typeface="Calibri" panose="020F0502020204030204" pitchFamily="34" charset="0"/>
              <a:ea typeface="+mn-ea"/>
              <a:cs typeface="Calibri" panose="020F0502020204030204" pitchFamily="34" charset="0"/>
            </a:defRPr>
          </a:pPr>
          <a:endParaRPr lang="sk-SK"/>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sz="1200">
          <a:latin typeface="Calibri" panose="020F0502020204030204" pitchFamily="34" charset="0"/>
          <a:cs typeface="Calibri" panose="020F0502020204030204" pitchFamily="34" charset="0"/>
        </a:defRPr>
      </a:pPr>
      <a:endParaRPr lang="sk-S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1" y="1"/>
            <a:ext cx="2945659" cy="498056"/>
          </a:xfrm>
          <a:prstGeom prst="rect">
            <a:avLst/>
          </a:prstGeom>
        </p:spPr>
        <p:txBody>
          <a:bodyPr vert="horz" lIns="91430" tIns="45716" rIns="91430" bIns="45716" rtlCol="0"/>
          <a:lstStyle>
            <a:lvl1pPr algn="l">
              <a:defRPr sz="1200"/>
            </a:lvl1pPr>
          </a:lstStyle>
          <a:p>
            <a:endParaRPr lang="sk-SK"/>
          </a:p>
        </p:txBody>
      </p:sp>
      <p:sp>
        <p:nvSpPr>
          <p:cNvPr id="3" name="Zástupný symbol dátumu 2"/>
          <p:cNvSpPr>
            <a:spLocks noGrp="1"/>
          </p:cNvSpPr>
          <p:nvPr>
            <p:ph type="dt" sz="quarter" idx="1"/>
          </p:nvPr>
        </p:nvSpPr>
        <p:spPr>
          <a:xfrm>
            <a:off x="3850443" y="1"/>
            <a:ext cx="2945659" cy="498056"/>
          </a:xfrm>
          <a:prstGeom prst="rect">
            <a:avLst/>
          </a:prstGeom>
        </p:spPr>
        <p:txBody>
          <a:bodyPr vert="horz" lIns="91430" tIns="45716" rIns="91430" bIns="45716" rtlCol="0"/>
          <a:lstStyle>
            <a:lvl1pPr algn="r">
              <a:defRPr sz="1200"/>
            </a:lvl1pPr>
          </a:lstStyle>
          <a:p>
            <a:fld id="{DF21CAE5-EE8A-4E69-976C-E3EF2516B367}" type="datetimeFigureOut">
              <a:rPr lang="sk-SK" smtClean="0"/>
              <a:t>10. 9. 2024</a:t>
            </a:fld>
            <a:endParaRPr lang="sk-SK"/>
          </a:p>
        </p:txBody>
      </p:sp>
      <p:sp>
        <p:nvSpPr>
          <p:cNvPr id="4" name="Zástupný symbol päty 3"/>
          <p:cNvSpPr>
            <a:spLocks noGrp="1"/>
          </p:cNvSpPr>
          <p:nvPr>
            <p:ph type="ftr" sz="quarter" idx="2"/>
          </p:nvPr>
        </p:nvSpPr>
        <p:spPr>
          <a:xfrm>
            <a:off x="1" y="9428585"/>
            <a:ext cx="2945659" cy="498055"/>
          </a:xfrm>
          <a:prstGeom prst="rect">
            <a:avLst/>
          </a:prstGeom>
        </p:spPr>
        <p:txBody>
          <a:bodyPr vert="horz" lIns="91430" tIns="45716" rIns="91430" bIns="45716" rtlCol="0" anchor="b"/>
          <a:lstStyle>
            <a:lvl1pPr algn="l">
              <a:defRPr sz="1200"/>
            </a:lvl1pPr>
          </a:lstStyle>
          <a:p>
            <a:endParaRPr lang="sk-SK"/>
          </a:p>
        </p:txBody>
      </p:sp>
      <p:sp>
        <p:nvSpPr>
          <p:cNvPr id="5" name="Zástupný symbol čísla snímky 4"/>
          <p:cNvSpPr>
            <a:spLocks noGrp="1"/>
          </p:cNvSpPr>
          <p:nvPr>
            <p:ph type="sldNum" sz="quarter" idx="3"/>
          </p:nvPr>
        </p:nvSpPr>
        <p:spPr>
          <a:xfrm>
            <a:off x="3850443" y="9428585"/>
            <a:ext cx="2945659" cy="498055"/>
          </a:xfrm>
          <a:prstGeom prst="rect">
            <a:avLst/>
          </a:prstGeom>
        </p:spPr>
        <p:txBody>
          <a:bodyPr vert="horz" lIns="91430" tIns="45716" rIns="91430" bIns="45716" rtlCol="0" anchor="b"/>
          <a:lstStyle>
            <a:lvl1pPr algn="r">
              <a:defRPr sz="1200"/>
            </a:lvl1pPr>
          </a:lstStyle>
          <a:p>
            <a:fld id="{FF8AF989-D42A-4B5A-BFBF-FAAC158E78B0}" type="slidenum">
              <a:rPr lang="sk-SK" smtClean="0"/>
              <a:t>‹#›</a:t>
            </a:fld>
            <a:endParaRPr lang="sk-SK"/>
          </a:p>
        </p:txBody>
      </p:sp>
    </p:spTree>
    <p:extLst>
      <p:ext uri="{BB962C8B-B14F-4D97-AF65-F5344CB8AC3E}">
        <p14:creationId xmlns:p14="http://schemas.microsoft.com/office/powerpoint/2010/main" val="1526691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hlavičku 1"/>
          <p:cNvSpPr>
            <a:spLocks noGrp="1"/>
          </p:cNvSpPr>
          <p:nvPr>
            <p:ph type="hdr" sz="quarter"/>
          </p:nvPr>
        </p:nvSpPr>
        <p:spPr>
          <a:xfrm>
            <a:off x="0" y="1"/>
            <a:ext cx="2945660" cy="497679"/>
          </a:xfrm>
          <a:prstGeom prst="rect">
            <a:avLst/>
          </a:prstGeom>
        </p:spPr>
        <p:txBody>
          <a:bodyPr vert="horz" lIns="91275" tIns="45638" rIns="91275" bIns="45638" rtlCol="0"/>
          <a:lstStyle>
            <a:lvl1pPr algn="l">
              <a:defRPr sz="1200"/>
            </a:lvl1pPr>
          </a:lstStyle>
          <a:p>
            <a:endParaRPr lang="sk-SK"/>
          </a:p>
        </p:txBody>
      </p:sp>
      <p:sp>
        <p:nvSpPr>
          <p:cNvPr id="3" name="Zástupný objekt pre dátum 2"/>
          <p:cNvSpPr>
            <a:spLocks noGrp="1"/>
          </p:cNvSpPr>
          <p:nvPr>
            <p:ph type="dt" idx="1"/>
          </p:nvPr>
        </p:nvSpPr>
        <p:spPr>
          <a:xfrm>
            <a:off x="3850432" y="1"/>
            <a:ext cx="2945660" cy="497679"/>
          </a:xfrm>
          <a:prstGeom prst="rect">
            <a:avLst/>
          </a:prstGeom>
        </p:spPr>
        <p:txBody>
          <a:bodyPr vert="horz" lIns="91275" tIns="45638" rIns="91275" bIns="45638" rtlCol="0"/>
          <a:lstStyle>
            <a:lvl1pPr algn="r">
              <a:defRPr sz="1200"/>
            </a:lvl1pPr>
          </a:lstStyle>
          <a:p>
            <a:fld id="{B9BB0C1E-3E89-4718-95BA-36158A114644}" type="datetimeFigureOut">
              <a:rPr lang="sk-SK" smtClean="0"/>
              <a:t>10. 9. 2024</a:t>
            </a:fld>
            <a:endParaRPr lang="sk-SK"/>
          </a:p>
        </p:txBody>
      </p:sp>
      <p:sp>
        <p:nvSpPr>
          <p:cNvPr id="4" name="Zástupný objekt pre obrázok snímky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275" tIns="45638" rIns="91275" bIns="45638" rtlCol="0" anchor="ctr"/>
          <a:lstStyle/>
          <a:p>
            <a:endParaRPr lang="sk-SK"/>
          </a:p>
        </p:txBody>
      </p:sp>
      <p:sp>
        <p:nvSpPr>
          <p:cNvPr id="5" name="Zástupný objekt pre poznámky 4"/>
          <p:cNvSpPr>
            <a:spLocks noGrp="1"/>
          </p:cNvSpPr>
          <p:nvPr>
            <p:ph type="body" sz="quarter" idx="3"/>
          </p:nvPr>
        </p:nvSpPr>
        <p:spPr>
          <a:xfrm>
            <a:off x="679768" y="4777086"/>
            <a:ext cx="5438140" cy="3908524"/>
          </a:xfrm>
          <a:prstGeom prst="rect">
            <a:avLst/>
          </a:prstGeom>
        </p:spPr>
        <p:txBody>
          <a:bodyPr vert="horz" lIns="91275" tIns="45638" rIns="91275" bIns="45638" rtlCol="0"/>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objekt pre pätu 5"/>
          <p:cNvSpPr>
            <a:spLocks noGrp="1"/>
          </p:cNvSpPr>
          <p:nvPr>
            <p:ph type="ftr" sz="quarter" idx="4"/>
          </p:nvPr>
        </p:nvSpPr>
        <p:spPr>
          <a:xfrm>
            <a:off x="0" y="9428959"/>
            <a:ext cx="2945660" cy="497679"/>
          </a:xfrm>
          <a:prstGeom prst="rect">
            <a:avLst/>
          </a:prstGeom>
        </p:spPr>
        <p:txBody>
          <a:bodyPr vert="horz" lIns="91275" tIns="45638" rIns="91275" bIns="45638" rtlCol="0" anchor="b"/>
          <a:lstStyle>
            <a:lvl1pPr algn="l">
              <a:defRPr sz="1200"/>
            </a:lvl1pPr>
          </a:lstStyle>
          <a:p>
            <a:endParaRPr lang="sk-SK"/>
          </a:p>
        </p:txBody>
      </p:sp>
      <p:sp>
        <p:nvSpPr>
          <p:cNvPr id="7" name="Zástupný objekt pre číslo snímky 6"/>
          <p:cNvSpPr>
            <a:spLocks noGrp="1"/>
          </p:cNvSpPr>
          <p:nvPr>
            <p:ph type="sldNum" sz="quarter" idx="5"/>
          </p:nvPr>
        </p:nvSpPr>
        <p:spPr>
          <a:xfrm>
            <a:off x="3850432" y="9428959"/>
            <a:ext cx="2945660" cy="497679"/>
          </a:xfrm>
          <a:prstGeom prst="rect">
            <a:avLst/>
          </a:prstGeom>
        </p:spPr>
        <p:txBody>
          <a:bodyPr vert="horz" lIns="91275" tIns="45638" rIns="91275" bIns="45638" rtlCol="0" anchor="b"/>
          <a:lstStyle>
            <a:lvl1pPr algn="r">
              <a:defRPr sz="1200"/>
            </a:lvl1pPr>
          </a:lstStyle>
          <a:p>
            <a:fld id="{84D81C99-A0AF-40AE-9E2B-8F05707397D0}" type="slidenum">
              <a:rPr lang="sk-SK" smtClean="0"/>
              <a:t>‹#›</a:t>
            </a:fld>
            <a:endParaRPr lang="sk-SK"/>
          </a:p>
        </p:txBody>
      </p:sp>
    </p:spTree>
    <p:extLst>
      <p:ext uri="{BB962C8B-B14F-4D97-AF65-F5344CB8AC3E}">
        <p14:creationId xmlns:p14="http://schemas.microsoft.com/office/powerpoint/2010/main" val="281797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Upravte štýly predlohy textu</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sk-SK"/>
          </a:p>
        </p:txBody>
      </p:sp>
      <p:sp>
        <p:nvSpPr>
          <p:cNvPr id="4" name="Zástupný symbol dátumu 3"/>
          <p:cNvSpPr>
            <a:spLocks noGrp="1"/>
          </p:cNvSpPr>
          <p:nvPr>
            <p:ph type="dt" sz="half" idx="10"/>
          </p:nvPr>
        </p:nvSpPr>
        <p:spPr/>
        <p:txBody>
          <a:bodyPr/>
          <a:lstStyle/>
          <a:p>
            <a:fld id="{0503D116-E8DB-4B6C-87D7-1698D662037C}" type="datetimeFigureOut">
              <a:rPr lang="sk-SK" smtClean="0"/>
              <a:t>10. 9. 2024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44BF4B5A-10FE-490C-832F-1BC5694086B7}" type="slidenum">
              <a:rPr lang="sk-SK" smtClean="0"/>
              <a:t>‹#›</a:t>
            </a:fld>
            <a:endParaRPr lang="sk-SK"/>
          </a:p>
        </p:txBody>
      </p:sp>
    </p:spTree>
    <p:extLst>
      <p:ext uri="{BB962C8B-B14F-4D97-AF65-F5344CB8AC3E}">
        <p14:creationId xmlns:p14="http://schemas.microsoft.com/office/powerpoint/2010/main" val="3473793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0503D116-E8DB-4B6C-87D7-1698D662037C}" type="datetimeFigureOut">
              <a:rPr lang="sk-SK" smtClean="0"/>
              <a:t>10. 9. 2024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44BF4B5A-10FE-490C-832F-1BC5694086B7}" type="slidenum">
              <a:rPr lang="sk-SK" smtClean="0"/>
              <a:t>‹#›</a:t>
            </a:fld>
            <a:endParaRPr lang="sk-SK"/>
          </a:p>
        </p:txBody>
      </p:sp>
    </p:spTree>
    <p:extLst>
      <p:ext uri="{BB962C8B-B14F-4D97-AF65-F5344CB8AC3E}">
        <p14:creationId xmlns:p14="http://schemas.microsoft.com/office/powerpoint/2010/main" val="79736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Upravte štýly predlohy textu</a:t>
            </a:r>
            <a:endParaRPr lang="sk-SK"/>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0503D116-E8DB-4B6C-87D7-1698D662037C}" type="datetimeFigureOut">
              <a:rPr lang="sk-SK" smtClean="0"/>
              <a:t>10. 9. 2024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44BF4B5A-10FE-490C-832F-1BC5694086B7}" type="slidenum">
              <a:rPr lang="sk-SK" smtClean="0"/>
              <a:t>‹#›</a:t>
            </a:fld>
            <a:endParaRPr lang="sk-SK"/>
          </a:p>
        </p:txBody>
      </p:sp>
    </p:spTree>
    <p:extLst>
      <p:ext uri="{BB962C8B-B14F-4D97-AF65-F5344CB8AC3E}">
        <p14:creationId xmlns:p14="http://schemas.microsoft.com/office/powerpoint/2010/main" val="97116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sk-SK" smtClean="0"/>
              <a:t>Upravte štýly predlohy textu</a:t>
            </a:r>
            <a:endParaRPr lang="sk-SK"/>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sk-SK"/>
          </a:p>
        </p:txBody>
      </p:sp>
      <p:sp>
        <p:nvSpPr>
          <p:cNvPr id="4" name="Zástupný symbol dátumu 3"/>
          <p:cNvSpPr>
            <a:spLocks noGrp="1"/>
          </p:cNvSpPr>
          <p:nvPr>
            <p:ph type="dt" sz="half" idx="10"/>
          </p:nvPr>
        </p:nvSpPr>
        <p:spPr/>
        <p:txBody>
          <a:bodyPr/>
          <a:lstStyle/>
          <a:p>
            <a:fld id="{B0535B1F-15E6-4187-8BB2-1D00B4301D43}" type="datetimeFigureOut">
              <a:rPr lang="sk-SK" smtClean="0"/>
              <a:t>10. 9. 2024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F0E78E46-F2C8-4E4B-A1C8-D085A0F6B581}" type="slidenum">
              <a:rPr lang="sk-SK" smtClean="0"/>
              <a:t>‹#›</a:t>
            </a:fld>
            <a:endParaRPr lang="sk-SK"/>
          </a:p>
        </p:txBody>
      </p:sp>
    </p:spTree>
    <p:extLst>
      <p:ext uri="{BB962C8B-B14F-4D97-AF65-F5344CB8AC3E}">
        <p14:creationId xmlns:p14="http://schemas.microsoft.com/office/powerpoint/2010/main" val="137811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B0535B1F-15E6-4187-8BB2-1D00B4301D43}" type="datetimeFigureOut">
              <a:rPr lang="sk-SK" smtClean="0"/>
              <a:t>10. 9. 2024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F0E78E46-F2C8-4E4B-A1C8-D085A0F6B581}" type="slidenum">
              <a:rPr lang="sk-SK" smtClean="0"/>
              <a:t>‹#›</a:t>
            </a:fld>
            <a:endParaRPr lang="sk-SK"/>
          </a:p>
        </p:txBody>
      </p:sp>
    </p:spTree>
    <p:extLst>
      <p:ext uri="{BB962C8B-B14F-4D97-AF65-F5344CB8AC3E}">
        <p14:creationId xmlns:p14="http://schemas.microsoft.com/office/powerpoint/2010/main" val="53165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Upravte štýly predlohy textu</a:t>
            </a:r>
            <a:endParaRPr lang="sk-SK"/>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B0535B1F-15E6-4187-8BB2-1D00B4301D43}" type="datetimeFigureOut">
              <a:rPr lang="sk-SK" smtClean="0"/>
              <a:t>10. 9. 2024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F0E78E46-F2C8-4E4B-A1C8-D085A0F6B581}" type="slidenum">
              <a:rPr lang="sk-SK" smtClean="0"/>
              <a:t>‹#›</a:t>
            </a:fld>
            <a:endParaRPr lang="sk-SK"/>
          </a:p>
        </p:txBody>
      </p:sp>
    </p:spTree>
    <p:extLst>
      <p:ext uri="{BB962C8B-B14F-4D97-AF65-F5344CB8AC3E}">
        <p14:creationId xmlns:p14="http://schemas.microsoft.com/office/powerpoint/2010/main" val="227431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B0535B1F-15E6-4187-8BB2-1D00B4301D43}" type="datetimeFigureOut">
              <a:rPr lang="sk-SK" smtClean="0"/>
              <a:t>10. 9. 2024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F0E78E46-F2C8-4E4B-A1C8-D085A0F6B581}" type="slidenum">
              <a:rPr lang="sk-SK" smtClean="0"/>
              <a:t>‹#›</a:t>
            </a:fld>
            <a:endParaRPr lang="sk-SK"/>
          </a:p>
        </p:txBody>
      </p:sp>
    </p:spTree>
    <p:extLst>
      <p:ext uri="{BB962C8B-B14F-4D97-AF65-F5344CB8AC3E}">
        <p14:creationId xmlns:p14="http://schemas.microsoft.com/office/powerpoint/2010/main" val="167274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Upravte štýly predlohy textu</a:t>
            </a:r>
            <a:endParaRPr lang="sk-SK"/>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B0535B1F-15E6-4187-8BB2-1D00B4301D43}" type="datetimeFigureOut">
              <a:rPr lang="sk-SK" smtClean="0"/>
              <a:t>10. 9. 2024</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F0E78E46-F2C8-4E4B-A1C8-D085A0F6B581}" type="slidenum">
              <a:rPr lang="sk-SK" smtClean="0"/>
              <a:t>‹#›</a:t>
            </a:fld>
            <a:endParaRPr lang="sk-SK"/>
          </a:p>
        </p:txBody>
      </p:sp>
    </p:spTree>
    <p:extLst>
      <p:ext uri="{BB962C8B-B14F-4D97-AF65-F5344CB8AC3E}">
        <p14:creationId xmlns:p14="http://schemas.microsoft.com/office/powerpoint/2010/main" val="820613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dátumu 2"/>
          <p:cNvSpPr>
            <a:spLocks noGrp="1"/>
          </p:cNvSpPr>
          <p:nvPr>
            <p:ph type="dt" sz="half" idx="10"/>
          </p:nvPr>
        </p:nvSpPr>
        <p:spPr/>
        <p:txBody>
          <a:bodyPr/>
          <a:lstStyle/>
          <a:p>
            <a:fld id="{B0535B1F-15E6-4187-8BB2-1D00B4301D43}" type="datetimeFigureOut">
              <a:rPr lang="sk-SK" smtClean="0"/>
              <a:t>10. 9. 2024</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F0E78E46-F2C8-4E4B-A1C8-D085A0F6B581}" type="slidenum">
              <a:rPr lang="sk-SK" smtClean="0"/>
              <a:t>‹#›</a:t>
            </a:fld>
            <a:endParaRPr lang="sk-SK"/>
          </a:p>
        </p:txBody>
      </p:sp>
    </p:spTree>
    <p:extLst>
      <p:ext uri="{BB962C8B-B14F-4D97-AF65-F5344CB8AC3E}">
        <p14:creationId xmlns:p14="http://schemas.microsoft.com/office/powerpoint/2010/main" val="268979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B0535B1F-15E6-4187-8BB2-1D00B4301D43}" type="datetimeFigureOut">
              <a:rPr lang="sk-SK" smtClean="0"/>
              <a:t>10. 9. 2024</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F0E78E46-F2C8-4E4B-A1C8-D085A0F6B581}" type="slidenum">
              <a:rPr lang="sk-SK" smtClean="0"/>
              <a:t>‹#›</a:t>
            </a:fld>
            <a:endParaRPr lang="sk-SK"/>
          </a:p>
        </p:txBody>
      </p:sp>
    </p:spTree>
    <p:extLst>
      <p:ext uri="{BB962C8B-B14F-4D97-AF65-F5344CB8AC3E}">
        <p14:creationId xmlns:p14="http://schemas.microsoft.com/office/powerpoint/2010/main" val="931420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Upravte štýly predlohy textu</a:t>
            </a:r>
            <a:endParaRPr lang="sk-SK"/>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B0535B1F-15E6-4187-8BB2-1D00B4301D43}" type="datetimeFigureOut">
              <a:rPr lang="sk-SK" smtClean="0"/>
              <a:t>10. 9. 2024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F0E78E46-F2C8-4E4B-A1C8-D085A0F6B581}" type="slidenum">
              <a:rPr lang="sk-SK" smtClean="0"/>
              <a:t>‹#›</a:t>
            </a:fld>
            <a:endParaRPr lang="sk-SK"/>
          </a:p>
        </p:txBody>
      </p:sp>
    </p:spTree>
    <p:extLst>
      <p:ext uri="{BB962C8B-B14F-4D97-AF65-F5344CB8AC3E}">
        <p14:creationId xmlns:p14="http://schemas.microsoft.com/office/powerpoint/2010/main" val="3742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0503D116-E8DB-4B6C-87D7-1698D662037C}" type="datetimeFigureOut">
              <a:rPr lang="sk-SK" smtClean="0"/>
              <a:t>10. 9. 2024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44BF4B5A-10FE-490C-832F-1BC5694086B7}" type="slidenum">
              <a:rPr lang="sk-SK" smtClean="0"/>
              <a:t>‹#›</a:t>
            </a:fld>
            <a:endParaRPr lang="sk-SK"/>
          </a:p>
        </p:txBody>
      </p:sp>
    </p:spTree>
    <p:extLst>
      <p:ext uri="{BB962C8B-B14F-4D97-AF65-F5344CB8AC3E}">
        <p14:creationId xmlns:p14="http://schemas.microsoft.com/office/powerpoint/2010/main" val="3163431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Upravte štýly predlohy textu</a:t>
            </a:r>
            <a:endParaRPr lang="sk-SK"/>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B0535B1F-15E6-4187-8BB2-1D00B4301D43}" type="datetimeFigureOut">
              <a:rPr lang="sk-SK" smtClean="0"/>
              <a:t>10. 9. 2024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F0E78E46-F2C8-4E4B-A1C8-D085A0F6B581}" type="slidenum">
              <a:rPr lang="sk-SK" smtClean="0"/>
              <a:t>‹#›</a:t>
            </a:fld>
            <a:endParaRPr lang="sk-SK"/>
          </a:p>
        </p:txBody>
      </p:sp>
    </p:spTree>
    <p:extLst>
      <p:ext uri="{BB962C8B-B14F-4D97-AF65-F5344CB8AC3E}">
        <p14:creationId xmlns:p14="http://schemas.microsoft.com/office/powerpoint/2010/main" val="132396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zvislého textu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B0535B1F-15E6-4187-8BB2-1D00B4301D43}" type="datetimeFigureOut">
              <a:rPr lang="sk-SK" smtClean="0"/>
              <a:t>10. 9. 2024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F0E78E46-F2C8-4E4B-A1C8-D085A0F6B581}" type="slidenum">
              <a:rPr lang="sk-SK" smtClean="0"/>
              <a:t>‹#›</a:t>
            </a:fld>
            <a:endParaRPr lang="sk-SK"/>
          </a:p>
        </p:txBody>
      </p:sp>
    </p:spTree>
    <p:extLst>
      <p:ext uri="{BB962C8B-B14F-4D97-AF65-F5344CB8AC3E}">
        <p14:creationId xmlns:p14="http://schemas.microsoft.com/office/powerpoint/2010/main" val="3408474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Zvislý nadpis 1"/>
          <p:cNvSpPr>
            <a:spLocks noGrp="1"/>
          </p:cNvSpPr>
          <p:nvPr>
            <p:ph type="title" orient="vert"/>
          </p:nvPr>
        </p:nvSpPr>
        <p:spPr>
          <a:xfrm>
            <a:off x="6629400" y="274638"/>
            <a:ext cx="2057400" cy="5851525"/>
          </a:xfrm>
        </p:spPr>
        <p:txBody>
          <a:bodyPr vert="eaVert"/>
          <a:lstStyle/>
          <a:p>
            <a:r>
              <a:rPr lang="sk-SK" smtClean="0"/>
              <a:t>Upravte štýly predlohy textu</a:t>
            </a:r>
            <a:endParaRPr lang="sk-SK"/>
          </a:p>
        </p:txBody>
      </p:sp>
      <p:sp>
        <p:nvSpPr>
          <p:cNvPr id="3" name="Zástupný symbol zvislého textu 2"/>
          <p:cNvSpPr>
            <a:spLocks noGrp="1"/>
          </p:cNvSpPr>
          <p:nvPr>
            <p:ph type="body" orient="vert" idx="1"/>
          </p:nvPr>
        </p:nvSpPr>
        <p:spPr>
          <a:xfrm>
            <a:off x="457200" y="274638"/>
            <a:ext cx="6019800" cy="5851525"/>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10"/>
          </p:nvPr>
        </p:nvSpPr>
        <p:spPr/>
        <p:txBody>
          <a:bodyPr/>
          <a:lstStyle/>
          <a:p>
            <a:fld id="{B0535B1F-15E6-4187-8BB2-1D00B4301D43}" type="datetimeFigureOut">
              <a:rPr lang="sk-SK" smtClean="0"/>
              <a:t>10. 9. 2024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F0E78E46-F2C8-4E4B-A1C8-D085A0F6B581}" type="slidenum">
              <a:rPr lang="sk-SK" smtClean="0"/>
              <a:t>‹#›</a:t>
            </a:fld>
            <a:endParaRPr lang="sk-SK"/>
          </a:p>
        </p:txBody>
      </p:sp>
    </p:spTree>
    <p:extLst>
      <p:ext uri="{BB962C8B-B14F-4D97-AF65-F5344CB8AC3E}">
        <p14:creationId xmlns:p14="http://schemas.microsoft.com/office/powerpoint/2010/main" val="856941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Úvodná snímka">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sk-SK" smtClean="0"/>
              <a:t>Upravte štýly predlohy textu</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Kliknutím upravte štýl predlohy podnadpisov</a:t>
            </a:r>
            <a:endParaRPr lang="en-US" dirty="0"/>
          </a:p>
        </p:txBody>
      </p:sp>
      <p:sp>
        <p:nvSpPr>
          <p:cNvPr id="4" name="Date Placeholder 3"/>
          <p:cNvSpPr>
            <a:spLocks noGrp="1"/>
          </p:cNvSpPr>
          <p:nvPr>
            <p:ph type="dt" sz="half" idx="10"/>
          </p:nvPr>
        </p:nvSpPr>
        <p:spPr/>
        <p:txBody>
          <a:bodyPr/>
          <a:lstStyle/>
          <a:p>
            <a:fld id="{32D6B9FE-8F76-466D-820A-F662E4F03426}" type="datetimeFigureOut">
              <a:rPr lang="sk-SK" smtClean="0"/>
              <a:t>10. 9. 2024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1BED142-5BFD-41F6-B7CA-4814E9F824E6}" type="slidenum">
              <a:rPr lang="sk-SK" smtClean="0"/>
              <a:t>‹#›</a:t>
            </a:fld>
            <a:endParaRPr lang="sk-SK"/>
          </a:p>
        </p:txBody>
      </p:sp>
    </p:spTree>
    <p:extLst>
      <p:ext uri="{BB962C8B-B14F-4D97-AF65-F5344CB8AC3E}">
        <p14:creationId xmlns:p14="http://schemas.microsoft.com/office/powerpoint/2010/main" val="1268811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idx="1"/>
          </p:nvPr>
        </p:nvSpPr>
        <p:spPr/>
        <p:txBody>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32D6B9FE-8F76-466D-820A-F662E4F03426}" type="datetimeFigureOut">
              <a:rPr lang="sk-SK" smtClean="0"/>
              <a:t>10. 9. 2024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1BED142-5BFD-41F6-B7CA-4814E9F824E6}" type="slidenum">
              <a:rPr lang="sk-SK" smtClean="0"/>
              <a:t>‹#›</a:t>
            </a:fld>
            <a:endParaRPr lang="sk-SK"/>
          </a:p>
        </p:txBody>
      </p:sp>
    </p:spTree>
    <p:extLst>
      <p:ext uri="{BB962C8B-B14F-4D97-AF65-F5344CB8AC3E}">
        <p14:creationId xmlns:p14="http://schemas.microsoft.com/office/powerpoint/2010/main" val="25750885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Upraviť štýly predlohy textu</a:t>
            </a:r>
          </a:p>
        </p:txBody>
      </p:sp>
      <p:sp>
        <p:nvSpPr>
          <p:cNvPr id="4" name="Date Placeholder 3"/>
          <p:cNvSpPr>
            <a:spLocks noGrp="1"/>
          </p:cNvSpPr>
          <p:nvPr>
            <p:ph type="dt" sz="half" idx="10"/>
          </p:nvPr>
        </p:nvSpPr>
        <p:spPr/>
        <p:txBody>
          <a:bodyPr/>
          <a:lstStyle/>
          <a:p>
            <a:fld id="{32D6B9FE-8F76-466D-820A-F662E4F03426}" type="datetimeFigureOut">
              <a:rPr lang="sk-SK" smtClean="0"/>
              <a:t>10. 9. 2024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1BED142-5BFD-41F6-B7CA-4814E9F824E6}" type="slidenum">
              <a:rPr lang="sk-SK" smtClean="0"/>
              <a:t>‹#›</a:t>
            </a:fld>
            <a:endParaRPr lang="sk-SK"/>
          </a:p>
        </p:txBody>
      </p:sp>
    </p:spTree>
    <p:extLst>
      <p:ext uri="{BB962C8B-B14F-4D97-AF65-F5344CB8AC3E}">
        <p14:creationId xmlns:p14="http://schemas.microsoft.com/office/powerpoint/2010/main" val="25304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sk-SK" smtClean="0"/>
              <a:t>Upravte štýly predlohy textu</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Date Placeholder 4"/>
          <p:cNvSpPr>
            <a:spLocks noGrp="1"/>
          </p:cNvSpPr>
          <p:nvPr>
            <p:ph type="dt" sz="half" idx="10"/>
          </p:nvPr>
        </p:nvSpPr>
        <p:spPr/>
        <p:txBody>
          <a:bodyPr/>
          <a:lstStyle/>
          <a:p>
            <a:fld id="{32D6B9FE-8F76-466D-820A-F662E4F03426}" type="datetimeFigureOut">
              <a:rPr lang="sk-SK" smtClean="0"/>
              <a:t>10. 9. 2024</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01BED142-5BFD-41F6-B7CA-4814E9F824E6}" type="slidenum">
              <a:rPr lang="sk-SK" smtClean="0"/>
              <a:t>‹#›</a:t>
            </a:fld>
            <a:endParaRPr lang="sk-SK"/>
          </a:p>
        </p:txBody>
      </p:sp>
    </p:spTree>
    <p:extLst>
      <p:ext uri="{BB962C8B-B14F-4D97-AF65-F5344CB8AC3E}">
        <p14:creationId xmlns:p14="http://schemas.microsoft.com/office/powerpoint/2010/main" val="248533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sk-SK" smtClean="0"/>
              <a:t>Upravte štýly predlohy textu</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Upraviť štýly predlohy textu</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32D6B9FE-8F76-466D-820A-F662E4F03426}" type="datetimeFigureOut">
              <a:rPr lang="sk-SK" smtClean="0"/>
              <a:t>10. 9. 2024</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01BED142-5BFD-41F6-B7CA-4814E9F824E6}" type="slidenum">
              <a:rPr lang="sk-SK" smtClean="0"/>
              <a:t>‹#›</a:t>
            </a:fld>
            <a:endParaRPr lang="sk-SK"/>
          </a:p>
        </p:txBody>
      </p:sp>
    </p:spTree>
    <p:extLst>
      <p:ext uri="{BB962C8B-B14F-4D97-AF65-F5344CB8AC3E}">
        <p14:creationId xmlns:p14="http://schemas.microsoft.com/office/powerpoint/2010/main" val="313702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sk-SK" smtClean="0"/>
              <a:t>Upravte štýly predlohy textu</a:t>
            </a:r>
            <a:endParaRPr lang="en-US" dirty="0"/>
          </a:p>
        </p:txBody>
      </p:sp>
      <p:sp>
        <p:nvSpPr>
          <p:cNvPr id="3" name="Date Placeholder 2"/>
          <p:cNvSpPr>
            <a:spLocks noGrp="1"/>
          </p:cNvSpPr>
          <p:nvPr>
            <p:ph type="dt" sz="half" idx="10"/>
          </p:nvPr>
        </p:nvSpPr>
        <p:spPr/>
        <p:txBody>
          <a:bodyPr/>
          <a:lstStyle/>
          <a:p>
            <a:fld id="{32D6B9FE-8F76-466D-820A-F662E4F03426}" type="datetimeFigureOut">
              <a:rPr lang="sk-SK" smtClean="0"/>
              <a:t>10. 9. 2024</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01BED142-5BFD-41F6-B7CA-4814E9F824E6}" type="slidenum">
              <a:rPr lang="sk-SK" smtClean="0"/>
              <a:t>‹#›</a:t>
            </a:fld>
            <a:endParaRPr lang="sk-SK"/>
          </a:p>
        </p:txBody>
      </p:sp>
    </p:spTree>
    <p:extLst>
      <p:ext uri="{BB962C8B-B14F-4D97-AF65-F5344CB8AC3E}">
        <p14:creationId xmlns:p14="http://schemas.microsoft.com/office/powerpoint/2010/main" val="356473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D6B9FE-8F76-466D-820A-F662E4F03426}" type="datetimeFigureOut">
              <a:rPr lang="sk-SK" smtClean="0"/>
              <a:t>10. 9. 2024</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01BED142-5BFD-41F6-B7CA-4814E9F824E6}" type="slidenum">
              <a:rPr lang="sk-SK" smtClean="0"/>
              <a:t>‹#›</a:t>
            </a:fld>
            <a:endParaRPr lang="sk-SK"/>
          </a:p>
        </p:txBody>
      </p:sp>
    </p:spTree>
    <p:extLst>
      <p:ext uri="{BB962C8B-B14F-4D97-AF65-F5344CB8AC3E}">
        <p14:creationId xmlns:p14="http://schemas.microsoft.com/office/powerpoint/2010/main" val="40392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sk-SK" smtClean="0"/>
              <a:t>Upravte štýly predlohy textu</a:t>
            </a:r>
            <a:endParaRPr lang="sk-SK"/>
          </a:p>
        </p:txBody>
      </p:sp>
      <p:sp>
        <p:nvSpPr>
          <p:cNvPr id="3" name="Zástupný symbol tex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Zástupný symbol dátumu 3"/>
          <p:cNvSpPr>
            <a:spLocks noGrp="1"/>
          </p:cNvSpPr>
          <p:nvPr>
            <p:ph type="dt" sz="half" idx="10"/>
          </p:nvPr>
        </p:nvSpPr>
        <p:spPr/>
        <p:txBody>
          <a:bodyPr/>
          <a:lstStyle/>
          <a:p>
            <a:fld id="{0503D116-E8DB-4B6C-87D7-1698D662037C}" type="datetimeFigureOut">
              <a:rPr lang="sk-SK" smtClean="0"/>
              <a:t>10. 9. 2024</a:t>
            </a:fld>
            <a:endParaRPr lang="sk-SK"/>
          </a:p>
        </p:txBody>
      </p:sp>
      <p:sp>
        <p:nvSpPr>
          <p:cNvPr id="5" name="Zástupný symbol päty 4"/>
          <p:cNvSpPr>
            <a:spLocks noGrp="1"/>
          </p:cNvSpPr>
          <p:nvPr>
            <p:ph type="ftr" sz="quarter" idx="11"/>
          </p:nvPr>
        </p:nvSpPr>
        <p:spPr/>
        <p:txBody>
          <a:bodyPr/>
          <a:lstStyle/>
          <a:p>
            <a:endParaRPr lang="sk-SK"/>
          </a:p>
        </p:txBody>
      </p:sp>
      <p:sp>
        <p:nvSpPr>
          <p:cNvPr id="6" name="Zástupný symbol čísla snímky 5"/>
          <p:cNvSpPr>
            <a:spLocks noGrp="1"/>
          </p:cNvSpPr>
          <p:nvPr>
            <p:ph type="sldNum" sz="quarter" idx="12"/>
          </p:nvPr>
        </p:nvSpPr>
        <p:spPr/>
        <p:txBody>
          <a:bodyPr/>
          <a:lstStyle/>
          <a:p>
            <a:fld id="{44BF4B5A-10FE-490C-832F-1BC5694086B7}" type="slidenum">
              <a:rPr lang="sk-SK" smtClean="0"/>
              <a:t>‹#›</a:t>
            </a:fld>
            <a:endParaRPr lang="sk-SK"/>
          </a:p>
        </p:txBody>
      </p:sp>
    </p:spTree>
    <p:extLst>
      <p:ext uri="{BB962C8B-B14F-4D97-AF65-F5344CB8AC3E}">
        <p14:creationId xmlns:p14="http://schemas.microsoft.com/office/powerpoint/2010/main" val="30669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sk-SK" smtClean="0"/>
              <a:t>Upravte štýly predlohy textu</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k-SK" smtClean="0"/>
              <a:t>Upraviť štýly predlohy textu</a:t>
            </a:r>
          </a:p>
        </p:txBody>
      </p:sp>
      <p:sp>
        <p:nvSpPr>
          <p:cNvPr id="5" name="Date Placeholder 4"/>
          <p:cNvSpPr>
            <a:spLocks noGrp="1"/>
          </p:cNvSpPr>
          <p:nvPr>
            <p:ph type="dt" sz="half" idx="10"/>
          </p:nvPr>
        </p:nvSpPr>
        <p:spPr/>
        <p:txBody>
          <a:bodyPr/>
          <a:lstStyle/>
          <a:p>
            <a:fld id="{32D6B9FE-8F76-466D-820A-F662E4F03426}" type="datetimeFigureOut">
              <a:rPr lang="sk-SK" smtClean="0"/>
              <a:t>10. 9. 2024</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01BED142-5BFD-41F6-B7CA-4814E9F824E6}" type="slidenum">
              <a:rPr lang="sk-SK" smtClean="0"/>
              <a:t>‹#›</a:t>
            </a:fld>
            <a:endParaRPr lang="sk-SK"/>
          </a:p>
        </p:txBody>
      </p:sp>
    </p:spTree>
    <p:extLst>
      <p:ext uri="{BB962C8B-B14F-4D97-AF65-F5344CB8AC3E}">
        <p14:creationId xmlns:p14="http://schemas.microsoft.com/office/powerpoint/2010/main" val="2982344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sk-SK" smtClean="0"/>
              <a:t>Upravte štýly predlohy textu</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Upraviť štýly predlohy textu</a:t>
            </a:r>
          </a:p>
        </p:txBody>
      </p:sp>
      <p:sp>
        <p:nvSpPr>
          <p:cNvPr id="5" name="Date Placeholder 4"/>
          <p:cNvSpPr>
            <a:spLocks noGrp="1"/>
          </p:cNvSpPr>
          <p:nvPr>
            <p:ph type="dt" sz="half" idx="10"/>
          </p:nvPr>
        </p:nvSpPr>
        <p:spPr/>
        <p:txBody>
          <a:bodyPr/>
          <a:lstStyle/>
          <a:p>
            <a:fld id="{32D6B9FE-8F76-466D-820A-F662E4F03426}" type="datetimeFigureOut">
              <a:rPr lang="sk-SK" smtClean="0"/>
              <a:t>10. 9. 2024</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01BED142-5BFD-41F6-B7CA-4814E9F824E6}" type="slidenum">
              <a:rPr lang="sk-SK" smtClean="0"/>
              <a:t>‹#›</a:t>
            </a:fld>
            <a:endParaRPr lang="sk-SK"/>
          </a:p>
        </p:txBody>
      </p:sp>
    </p:spTree>
    <p:extLst>
      <p:ext uri="{BB962C8B-B14F-4D97-AF65-F5344CB8AC3E}">
        <p14:creationId xmlns:p14="http://schemas.microsoft.com/office/powerpoint/2010/main" val="330202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Názov a popis">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Upraviť štýly predlohy textu</a:t>
            </a:r>
          </a:p>
        </p:txBody>
      </p:sp>
      <p:sp>
        <p:nvSpPr>
          <p:cNvPr id="4" name="Date Placeholder 3"/>
          <p:cNvSpPr>
            <a:spLocks noGrp="1"/>
          </p:cNvSpPr>
          <p:nvPr>
            <p:ph type="dt" sz="half" idx="10"/>
          </p:nvPr>
        </p:nvSpPr>
        <p:spPr/>
        <p:txBody>
          <a:bodyPr/>
          <a:lstStyle/>
          <a:p>
            <a:fld id="{32D6B9FE-8F76-466D-820A-F662E4F03426}" type="datetimeFigureOut">
              <a:rPr lang="sk-SK" smtClean="0"/>
              <a:t>10. 9. 2024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1BED142-5BFD-41F6-B7CA-4814E9F824E6}" type="slidenum">
              <a:rPr lang="sk-SK" smtClean="0"/>
              <a:t>‹#›</a:t>
            </a:fld>
            <a:endParaRPr lang="sk-SK"/>
          </a:p>
        </p:txBody>
      </p:sp>
    </p:spTree>
    <p:extLst>
      <p:ext uri="{BB962C8B-B14F-4D97-AF65-F5344CB8AC3E}">
        <p14:creationId xmlns:p14="http://schemas.microsoft.com/office/powerpoint/2010/main" val="19725048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onuka s popisom">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sk-SK" smtClean="0"/>
              <a:t>Upravte štýly predlohy textu</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Upraviť štýly predlohy textu</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Upraviť štýly predlohy textu</a:t>
            </a:r>
          </a:p>
        </p:txBody>
      </p:sp>
      <p:sp>
        <p:nvSpPr>
          <p:cNvPr id="4" name="Date Placeholder 3"/>
          <p:cNvSpPr>
            <a:spLocks noGrp="1"/>
          </p:cNvSpPr>
          <p:nvPr>
            <p:ph type="dt" sz="half" idx="10"/>
          </p:nvPr>
        </p:nvSpPr>
        <p:spPr/>
        <p:txBody>
          <a:bodyPr/>
          <a:lstStyle/>
          <a:p>
            <a:fld id="{32D6B9FE-8F76-466D-820A-F662E4F03426}" type="datetimeFigureOut">
              <a:rPr lang="sk-SK" smtClean="0"/>
              <a:t>10. 9. 2024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1BED142-5BFD-41F6-B7CA-4814E9F824E6}" type="slidenum">
              <a:rPr lang="sk-SK" smtClean="0"/>
              <a:t>‹#›</a:t>
            </a:fld>
            <a:endParaRPr lang="sk-SK"/>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24027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Karta s názvom">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sk-SK" smtClean="0"/>
              <a:t>Upravte štýly predlohy textu</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Upraviť štýly predlohy textu</a:t>
            </a:r>
          </a:p>
        </p:txBody>
      </p:sp>
      <p:sp>
        <p:nvSpPr>
          <p:cNvPr id="4" name="Date Placeholder 3"/>
          <p:cNvSpPr>
            <a:spLocks noGrp="1"/>
          </p:cNvSpPr>
          <p:nvPr>
            <p:ph type="dt" sz="half" idx="10"/>
          </p:nvPr>
        </p:nvSpPr>
        <p:spPr/>
        <p:txBody>
          <a:bodyPr/>
          <a:lstStyle/>
          <a:p>
            <a:fld id="{32D6B9FE-8F76-466D-820A-F662E4F03426}" type="datetimeFigureOut">
              <a:rPr lang="sk-SK" smtClean="0"/>
              <a:t>10. 9. 2024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1BED142-5BFD-41F6-B7CA-4814E9F824E6}" type="slidenum">
              <a:rPr lang="sk-SK" smtClean="0"/>
              <a:t>‹#›</a:t>
            </a:fld>
            <a:endParaRPr lang="sk-SK"/>
          </a:p>
        </p:txBody>
      </p:sp>
    </p:spTree>
    <p:extLst>
      <p:ext uri="{BB962C8B-B14F-4D97-AF65-F5344CB8AC3E}">
        <p14:creationId xmlns:p14="http://schemas.microsoft.com/office/powerpoint/2010/main" val="5254539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Karta s názvom ponuky">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sk-SK" smtClean="0"/>
              <a:t>Upravte štýly predlohy textu</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Upraviť štýly predlohy textu</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Upraviť štýly predlohy textu</a:t>
            </a:r>
          </a:p>
        </p:txBody>
      </p:sp>
      <p:sp>
        <p:nvSpPr>
          <p:cNvPr id="4" name="Date Placeholder 3"/>
          <p:cNvSpPr>
            <a:spLocks noGrp="1"/>
          </p:cNvSpPr>
          <p:nvPr>
            <p:ph type="dt" sz="half" idx="10"/>
          </p:nvPr>
        </p:nvSpPr>
        <p:spPr/>
        <p:txBody>
          <a:bodyPr/>
          <a:lstStyle/>
          <a:p>
            <a:fld id="{32D6B9FE-8F76-466D-820A-F662E4F03426}" type="datetimeFigureOut">
              <a:rPr lang="sk-SK" smtClean="0"/>
              <a:t>10. 9. 2024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1BED142-5BFD-41F6-B7CA-4814E9F824E6}" type="slidenum">
              <a:rPr lang="sk-SK" smtClean="0"/>
              <a:t>‹#›</a:t>
            </a:fld>
            <a:endParaRPr lang="sk-SK"/>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399740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alebo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sk-SK" smtClean="0"/>
              <a:t>Upravte štýly predlohy textu</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k-SK" smtClean="0"/>
              <a:t>Upraviť štýly predlohy textu</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Upraviť štýly predlohy textu</a:t>
            </a:r>
          </a:p>
        </p:txBody>
      </p:sp>
      <p:sp>
        <p:nvSpPr>
          <p:cNvPr id="4" name="Date Placeholder 3"/>
          <p:cNvSpPr>
            <a:spLocks noGrp="1"/>
          </p:cNvSpPr>
          <p:nvPr>
            <p:ph type="dt" sz="half" idx="10"/>
          </p:nvPr>
        </p:nvSpPr>
        <p:spPr/>
        <p:txBody>
          <a:bodyPr/>
          <a:lstStyle/>
          <a:p>
            <a:fld id="{32D6B9FE-8F76-466D-820A-F662E4F03426}" type="datetimeFigureOut">
              <a:rPr lang="sk-SK" smtClean="0"/>
              <a:t>10. 9. 2024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1BED142-5BFD-41F6-B7CA-4814E9F824E6}" type="slidenum">
              <a:rPr lang="sk-SK" smtClean="0"/>
              <a:t>‹#›</a:t>
            </a:fld>
            <a:endParaRPr lang="sk-SK"/>
          </a:p>
        </p:txBody>
      </p:sp>
    </p:spTree>
    <p:extLst>
      <p:ext uri="{BB962C8B-B14F-4D97-AF65-F5344CB8AC3E}">
        <p14:creationId xmlns:p14="http://schemas.microsoft.com/office/powerpoint/2010/main" val="22919608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Vertical Text Placeholder 2"/>
          <p:cNvSpPr>
            <a:spLocks noGrp="1"/>
          </p:cNvSpPr>
          <p:nvPr>
            <p:ph type="body" orient="vert" idx="1"/>
          </p:nvPr>
        </p:nvSpPr>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32D6B9FE-8F76-466D-820A-F662E4F03426}" type="datetimeFigureOut">
              <a:rPr lang="sk-SK" smtClean="0"/>
              <a:t>10. 9. 2024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1BED142-5BFD-41F6-B7CA-4814E9F824E6}" type="slidenum">
              <a:rPr lang="sk-SK" smtClean="0"/>
              <a:t>‹#›</a:t>
            </a:fld>
            <a:endParaRPr lang="sk-SK"/>
          </a:p>
        </p:txBody>
      </p:sp>
    </p:spTree>
    <p:extLst>
      <p:ext uri="{BB962C8B-B14F-4D97-AF65-F5344CB8AC3E}">
        <p14:creationId xmlns:p14="http://schemas.microsoft.com/office/powerpoint/2010/main" val="309246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sk-SK" smtClean="0"/>
              <a:t>Upravte štýly predlohy textu</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32D6B9FE-8F76-466D-820A-F662E4F03426}" type="datetimeFigureOut">
              <a:rPr lang="sk-SK" smtClean="0"/>
              <a:t>10. 9. 2024</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01BED142-5BFD-41F6-B7CA-4814E9F824E6}" type="slidenum">
              <a:rPr lang="sk-SK" smtClean="0"/>
              <a:t>‹#›</a:t>
            </a:fld>
            <a:endParaRPr lang="sk-SK"/>
          </a:p>
        </p:txBody>
      </p:sp>
    </p:spTree>
    <p:extLst>
      <p:ext uri="{BB962C8B-B14F-4D97-AF65-F5344CB8AC3E}">
        <p14:creationId xmlns:p14="http://schemas.microsoft.com/office/powerpoint/2010/main" val="1940498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obsah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obsah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dátumu 4"/>
          <p:cNvSpPr>
            <a:spLocks noGrp="1"/>
          </p:cNvSpPr>
          <p:nvPr>
            <p:ph type="dt" sz="half" idx="10"/>
          </p:nvPr>
        </p:nvSpPr>
        <p:spPr/>
        <p:txBody>
          <a:bodyPr/>
          <a:lstStyle/>
          <a:p>
            <a:fld id="{0503D116-E8DB-4B6C-87D7-1698D662037C}" type="datetimeFigureOut">
              <a:rPr lang="sk-SK" smtClean="0"/>
              <a:t>10. 9. 2024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44BF4B5A-10FE-490C-832F-1BC5694086B7}" type="slidenum">
              <a:rPr lang="sk-SK" smtClean="0"/>
              <a:t>‹#›</a:t>
            </a:fld>
            <a:endParaRPr lang="sk-SK"/>
          </a:p>
        </p:txBody>
      </p:sp>
    </p:spTree>
    <p:extLst>
      <p:ext uri="{BB962C8B-B14F-4D97-AF65-F5344CB8AC3E}">
        <p14:creationId xmlns:p14="http://schemas.microsoft.com/office/powerpoint/2010/main" val="153082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sk-SK" smtClean="0"/>
              <a:t>Upravte štýly predlohy textu</a:t>
            </a:r>
            <a:endParaRPr lang="sk-SK"/>
          </a:p>
        </p:txBody>
      </p:sp>
      <p:sp>
        <p:nvSpPr>
          <p:cNvPr id="3" name="Zástupný symbol tex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Zástupný symbol obsah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5" name="Zástupný symbol tex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Zástupný symbol obsah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7" name="Zástupný symbol dátumu 6"/>
          <p:cNvSpPr>
            <a:spLocks noGrp="1"/>
          </p:cNvSpPr>
          <p:nvPr>
            <p:ph type="dt" sz="half" idx="10"/>
          </p:nvPr>
        </p:nvSpPr>
        <p:spPr/>
        <p:txBody>
          <a:bodyPr/>
          <a:lstStyle/>
          <a:p>
            <a:fld id="{0503D116-E8DB-4B6C-87D7-1698D662037C}" type="datetimeFigureOut">
              <a:rPr lang="sk-SK" smtClean="0"/>
              <a:t>10. 9. 2024</a:t>
            </a:fld>
            <a:endParaRPr lang="sk-SK"/>
          </a:p>
        </p:txBody>
      </p:sp>
      <p:sp>
        <p:nvSpPr>
          <p:cNvPr id="8" name="Zástupný symbol päty 7"/>
          <p:cNvSpPr>
            <a:spLocks noGrp="1"/>
          </p:cNvSpPr>
          <p:nvPr>
            <p:ph type="ftr" sz="quarter" idx="11"/>
          </p:nvPr>
        </p:nvSpPr>
        <p:spPr/>
        <p:txBody>
          <a:bodyPr/>
          <a:lstStyle/>
          <a:p>
            <a:endParaRPr lang="sk-SK"/>
          </a:p>
        </p:txBody>
      </p:sp>
      <p:sp>
        <p:nvSpPr>
          <p:cNvPr id="9" name="Zástupný symbol čísla snímky 8"/>
          <p:cNvSpPr>
            <a:spLocks noGrp="1"/>
          </p:cNvSpPr>
          <p:nvPr>
            <p:ph type="sldNum" sz="quarter" idx="12"/>
          </p:nvPr>
        </p:nvSpPr>
        <p:spPr/>
        <p:txBody>
          <a:bodyPr/>
          <a:lstStyle/>
          <a:p>
            <a:fld id="{44BF4B5A-10FE-490C-832F-1BC5694086B7}" type="slidenum">
              <a:rPr lang="sk-SK" smtClean="0"/>
              <a:t>‹#›</a:t>
            </a:fld>
            <a:endParaRPr lang="sk-SK"/>
          </a:p>
        </p:txBody>
      </p:sp>
    </p:spTree>
    <p:extLst>
      <p:ext uri="{BB962C8B-B14F-4D97-AF65-F5344CB8AC3E}">
        <p14:creationId xmlns:p14="http://schemas.microsoft.com/office/powerpoint/2010/main" val="199281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sk-SK" smtClean="0"/>
              <a:t>Upravte štýly predlohy textu</a:t>
            </a:r>
            <a:endParaRPr lang="sk-SK"/>
          </a:p>
        </p:txBody>
      </p:sp>
      <p:sp>
        <p:nvSpPr>
          <p:cNvPr id="3" name="Zástupný symbol dátumu 2"/>
          <p:cNvSpPr>
            <a:spLocks noGrp="1"/>
          </p:cNvSpPr>
          <p:nvPr>
            <p:ph type="dt" sz="half" idx="10"/>
          </p:nvPr>
        </p:nvSpPr>
        <p:spPr/>
        <p:txBody>
          <a:bodyPr/>
          <a:lstStyle/>
          <a:p>
            <a:fld id="{0503D116-E8DB-4B6C-87D7-1698D662037C}" type="datetimeFigureOut">
              <a:rPr lang="sk-SK" smtClean="0"/>
              <a:t>10. 9. 2024</a:t>
            </a:fld>
            <a:endParaRPr lang="sk-SK"/>
          </a:p>
        </p:txBody>
      </p:sp>
      <p:sp>
        <p:nvSpPr>
          <p:cNvPr id="4" name="Zástupný symbol päty 3"/>
          <p:cNvSpPr>
            <a:spLocks noGrp="1"/>
          </p:cNvSpPr>
          <p:nvPr>
            <p:ph type="ftr" sz="quarter" idx="11"/>
          </p:nvPr>
        </p:nvSpPr>
        <p:spPr/>
        <p:txBody>
          <a:bodyPr/>
          <a:lstStyle/>
          <a:p>
            <a:endParaRPr lang="sk-SK"/>
          </a:p>
        </p:txBody>
      </p:sp>
      <p:sp>
        <p:nvSpPr>
          <p:cNvPr id="5" name="Zástupný symbol čísla snímky 4"/>
          <p:cNvSpPr>
            <a:spLocks noGrp="1"/>
          </p:cNvSpPr>
          <p:nvPr>
            <p:ph type="sldNum" sz="quarter" idx="12"/>
          </p:nvPr>
        </p:nvSpPr>
        <p:spPr/>
        <p:txBody>
          <a:bodyPr/>
          <a:lstStyle/>
          <a:p>
            <a:fld id="{44BF4B5A-10FE-490C-832F-1BC5694086B7}" type="slidenum">
              <a:rPr lang="sk-SK" smtClean="0"/>
              <a:t>‹#›</a:t>
            </a:fld>
            <a:endParaRPr lang="sk-SK"/>
          </a:p>
        </p:txBody>
      </p:sp>
    </p:spTree>
    <p:extLst>
      <p:ext uri="{BB962C8B-B14F-4D97-AF65-F5344CB8AC3E}">
        <p14:creationId xmlns:p14="http://schemas.microsoft.com/office/powerpoint/2010/main" val="230183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symbol dátumu 1"/>
          <p:cNvSpPr>
            <a:spLocks noGrp="1"/>
          </p:cNvSpPr>
          <p:nvPr>
            <p:ph type="dt" sz="half" idx="10"/>
          </p:nvPr>
        </p:nvSpPr>
        <p:spPr/>
        <p:txBody>
          <a:bodyPr/>
          <a:lstStyle/>
          <a:p>
            <a:fld id="{0503D116-E8DB-4B6C-87D7-1698D662037C}" type="datetimeFigureOut">
              <a:rPr lang="sk-SK" smtClean="0"/>
              <a:t>10. 9. 2024</a:t>
            </a:fld>
            <a:endParaRPr lang="sk-SK"/>
          </a:p>
        </p:txBody>
      </p:sp>
      <p:sp>
        <p:nvSpPr>
          <p:cNvPr id="3" name="Zástupný symbol päty 2"/>
          <p:cNvSpPr>
            <a:spLocks noGrp="1"/>
          </p:cNvSpPr>
          <p:nvPr>
            <p:ph type="ftr" sz="quarter" idx="11"/>
          </p:nvPr>
        </p:nvSpPr>
        <p:spPr/>
        <p:txBody>
          <a:bodyPr/>
          <a:lstStyle/>
          <a:p>
            <a:endParaRPr lang="sk-SK"/>
          </a:p>
        </p:txBody>
      </p:sp>
      <p:sp>
        <p:nvSpPr>
          <p:cNvPr id="4" name="Zástupný symbol čísla snímky 3"/>
          <p:cNvSpPr>
            <a:spLocks noGrp="1"/>
          </p:cNvSpPr>
          <p:nvPr>
            <p:ph type="sldNum" sz="quarter" idx="12"/>
          </p:nvPr>
        </p:nvSpPr>
        <p:spPr/>
        <p:txBody>
          <a:bodyPr/>
          <a:lstStyle/>
          <a:p>
            <a:fld id="{44BF4B5A-10FE-490C-832F-1BC5694086B7}" type="slidenum">
              <a:rPr lang="sk-SK" smtClean="0"/>
              <a:t>‹#›</a:t>
            </a:fld>
            <a:endParaRPr lang="sk-SK"/>
          </a:p>
        </p:txBody>
      </p:sp>
    </p:spTree>
    <p:extLst>
      <p:ext uri="{BB962C8B-B14F-4D97-AF65-F5344CB8AC3E}">
        <p14:creationId xmlns:p14="http://schemas.microsoft.com/office/powerpoint/2010/main" val="161902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sk-SK" smtClean="0"/>
              <a:t>Upravte štýly predlohy textu</a:t>
            </a:r>
            <a:endParaRPr lang="sk-SK"/>
          </a:p>
        </p:txBody>
      </p:sp>
      <p:sp>
        <p:nvSpPr>
          <p:cNvPr id="3" name="Zástupný symbol obsah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tex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0503D116-E8DB-4B6C-87D7-1698D662037C}" type="datetimeFigureOut">
              <a:rPr lang="sk-SK" smtClean="0"/>
              <a:t>10. 9. 2024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44BF4B5A-10FE-490C-832F-1BC5694086B7}" type="slidenum">
              <a:rPr lang="sk-SK" smtClean="0"/>
              <a:t>‹#›</a:t>
            </a:fld>
            <a:endParaRPr lang="sk-SK"/>
          </a:p>
        </p:txBody>
      </p:sp>
    </p:spTree>
    <p:extLst>
      <p:ext uri="{BB962C8B-B14F-4D97-AF65-F5344CB8AC3E}">
        <p14:creationId xmlns:p14="http://schemas.microsoft.com/office/powerpoint/2010/main" val="299697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sk-SK" smtClean="0"/>
              <a:t>Upravte štýly predlohy textu</a:t>
            </a:r>
            <a:endParaRPr lang="sk-SK"/>
          </a:p>
        </p:txBody>
      </p:sp>
      <p:sp>
        <p:nvSpPr>
          <p:cNvPr id="3" name="Zástupný symbol obrázka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k-SK"/>
          </a:p>
        </p:txBody>
      </p:sp>
      <p:sp>
        <p:nvSpPr>
          <p:cNvPr id="4" name="Zástupný symbol tex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Zástupný symbol dátumu 4"/>
          <p:cNvSpPr>
            <a:spLocks noGrp="1"/>
          </p:cNvSpPr>
          <p:nvPr>
            <p:ph type="dt" sz="half" idx="10"/>
          </p:nvPr>
        </p:nvSpPr>
        <p:spPr/>
        <p:txBody>
          <a:bodyPr/>
          <a:lstStyle/>
          <a:p>
            <a:fld id="{0503D116-E8DB-4B6C-87D7-1698D662037C}" type="datetimeFigureOut">
              <a:rPr lang="sk-SK" smtClean="0"/>
              <a:t>10. 9. 2024</a:t>
            </a:fld>
            <a:endParaRPr lang="sk-SK"/>
          </a:p>
        </p:txBody>
      </p:sp>
      <p:sp>
        <p:nvSpPr>
          <p:cNvPr id="6" name="Zástupný symbol päty 5"/>
          <p:cNvSpPr>
            <a:spLocks noGrp="1"/>
          </p:cNvSpPr>
          <p:nvPr>
            <p:ph type="ftr" sz="quarter" idx="11"/>
          </p:nvPr>
        </p:nvSpPr>
        <p:spPr/>
        <p:txBody>
          <a:bodyPr/>
          <a:lstStyle/>
          <a:p>
            <a:endParaRPr lang="sk-SK"/>
          </a:p>
        </p:txBody>
      </p:sp>
      <p:sp>
        <p:nvSpPr>
          <p:cNvPr id="7" name="Zástupný symbol čísla snímky 6"/>
          <p:cNvSpPr>
            <a:spLocks noGrp="1"/>
          </p:cNvSpPr>
          <p:nvPr>
            <p:ph type="sldNum" sz="quarter" idx="12"/>
          </p:nvPr>
        </p:nvSpPr>
        <p:spPr/>
        <p:txBody>
          <a:bodyPr/>
          <a:lstStyle/>
          <a:p>
            <a:fld id="{44BF4B5A-10FE-490C-832F-1BC5694086B7}" type="slidenum">
              <a:rPr lang="sk-SK" smtClean="0"/>
              <a:t>‹#›</a:t>
            </a:fld>
            <a:endParaRPr lang="sk-SK"/>
          </a:p>
        </p:txBody>
      </p:sp>
    </p:spTree>
    <p:extLst>
      <p:ext uri="{BB962C8B-B14F-4D97-AF65-F5344CB8AC3E}">
        <p14:creationId xmlns:p14="http://schemas.microsoft.com/office/powerpoint/2010/main" val="45364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symbol tex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03D116-E8DB-4B6C-87D7-1698D662037C}" type="datetimeFigureOut">
              <a:rPr lang="sk-SK" smtClean="0"/>
              <a:t>10. 9. 2024</a:t>
            </a:fld>
            <a:endParaRPr lang="sk-SK"/>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BF4B5A-10FE-490C-832F-1BC5694086B7}" type="slidenum">
              <a:rPr lang="sk-SK" smtClean="0"/>
              <a:t>‹#›</a:t>
            </a:fld>
            <a:endParaRPr lang="sk-SK"/>
          </a:p>
        </p:txBody>
      </p:sp>
    </p:spTree>
    <p:extLst>
      <p:ext uri="{BB962C8B-B14F-4D97-AF65-F5344CB8AC3E}">
        <p14:creationId xmlns:p14="http://schemas.microsoft.com/office/powerpoint/2010/main" val="27896817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Zástupný symbol nadpi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sk-SK" smtClean="0"/>
              <a:t>Upravte štýly predlohy textu</a:t>
            </a:r>
            <a:endParaRPr lang="sk-SK"/>
          </a:p>
        </p:txBody>
      </p:sp>
      <p:sp>
        <p:nvSpPr>
          <p:cNvPr id="3" name="Zástupný symbol tex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4" name="Zástupný symbol dátum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535B1F-15E6-4187-8BB2-1D00B4301D43}" type="datetimeFigureOut">
              <a:rPr lang="sk-SK" smtClean="0"/>
              <a:t>10. 9. 2024</a:t>
            </a:fld>
            <a:endParaRPr lang="sk-SK"/>
          </a:p>
        </p:txBody>
      </p:sp>
      <p:sp>
        <p:nvSpPr>
          <p:cNvPr id="5" name="Zástupný symbol päty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Zástupný symbol čísla snímky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E78E46-F2C8-4E4B-A1C8-D085A0F6B581}" type="slidenum">
              <a:rPr lang="sk-SK" smtClean="0"/>
              <a:t>‹#›</a:t>
            </a:fld>
            <a:endParaRPr lang="sk-SK"/>
          </a:p>
        </p:txBody>
      </p:sp>
    </p:spTree>
    <p:extLst>
      <p:ext uri="{BB962C8B-B14F-4D97-AF65-F5344CB8AC3E}">
        <p14:creationId xmlns:p14="http://schemas.microsoft.com/office/powerpoint/2010/main" val="188109514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sk-SK" smtClean="0"/>
              <a:t>Upravte štýly predlohy textu</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sk-SK" smtClean="0"/>
              <a:t>Upraviť štýly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2D6B9FE-8F76-466D-820A-F662E4F03426}" type="datetimeFigureOut">
              <a:rPr lang="sk-SK" smtClean="0"/>
              <a:t>10. 9. 2024</a:t>
            </a:fld>
            <a:endParaRPr lang="sk-SK"/>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01BED142-5BFD-41F6-B7CA-4814E9F824E6}" type="slidenum">
              <a:rPr lang="sk-SK" smtClean="0"/>
              <a:t>‹#›</a:t>
            </a:fld>
            <a:endParaRPr lang="sk-SK"/>
          </a:p>
        </p:txBody>
      </p:sp>
      <p:sp>
        <p:nvSpPr>
          <p:cNvPr id="18" name="Obdĺžnik 17"/>
          <p:cNvSpPr/>
          <p:nvPr userDrawn="1"/>
        </p:nvSpPr>
        <p:spPr>
          <a:xfrm>
            <a:off x="-180528" y="6381328"/>
            <a:ext cx="4752528" cy="792088"/>
          </a:xfrm>
          <a:prstGeom prst="rect">
            <a:avLst/>
          </a:prstGeom>
          <a:solidFill>
            <a:srgbClr val="4A4E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19" name="Obdĺžnik 18"/>
          <p:cNvSpPr/>
          <p:nvPr userDrawn="1"/>
        </p:nvSpPr>
        <p:spPr>
          <a:xfrm>
            <a:off x="4572000" y="6381328"/>
            <a:ext cx="4752528" cy="792088"/>
          </a:xfrm>
          <a:prstGeom prst="rect">
            <a:avLst/>
          </a:prstGeom>
          <a:solidFill>
            <a:srgbClr val="42A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20" name="Obdĺžnik 19"/>
          <p:cNvSpPr/>
          <p:nvPr userDrawn="1"/>
        </p:nvSpPr>
        <p:spPr>
          <a:xfrm>
            <a:off x="-181130" y="-243408"/>
            <a:ext cx="9505658" cy="792088"/>
          </a:xfrm>
          <a:prstGeom prst="rect">
            <a:avLst/>
          </a:prstGeom>
          <a:solidFill>
            <a:srgbClr val="42AA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Tree>
    <p:extLst>
      <p:ext uri="{BB962C8B-B14F-4D97-AF65-F5344CB8AC3E}">
        <p14:creationId xmlns:p14="http://schemas.microsoft.com/office/powerpoint/2010/main" val="15716234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4.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emf"/><Relationship Id="rId1" Type="http://schemas.openxmlformats.org/officeDocument/2006/relationships/slideLayout" Target="../slideLayouts/slideLayout24.xml"/><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2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hyperlink" Target="mailto:sekretariatzvf@sazp.sk?subject=Zelen%C3%BD%20vzdel%C3%A1vac%C3%AD%20fond" TargetMode="Externa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4.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4.xml"/><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obsah 1"/>
          <p:cNvSpPr>
            <a:spLocks noGrp="1"/>
          </p:cNvSpPr>
          <p:nvPr>
            <p:ph idx="1"/>
          </p:nvPr>
        </p:nvSpPr>
        <p:spPr>
          <a:xfrm>
            <a:off x="899592" y="3933056"/>
            <a:ext cx="6984776" cy="547508"/>
          </a:xfrm>
        </p:spPr>
        <p:txBody>
          <a:bodyPr>
            <a:normAutofit/>
          </a:bodyPr>
          <a:lstStyle/>
          <a:p>
            <a:pPr marL="0" indent="0" algn="ctr">
              <a:buNone/>
            </a:pPr>
            <a:r>
              <a:rPr lang="sk-SK" sz="1400" b="1" dirty="0" smtClean="0"/>
              <a:t>    </a:t>
            </a:r>
            <a:r>
              <a:rPr lang="sk-SK" sz="1400" b="1" dirty="0" smtClean="0">
                <a:latin typeface="Calibri" panose="020F0502020204030204" pitchFamily="34" charset="0"/>
                <a:cs typeface="Calibri" panose="020F0502020204030204" pitchFamily="34" charset="0"/>
              </a:rPr>
              <a:t>online</a:t>
            </a:r>
            <a:r>
              <a:rPr lang="sk-SK" sz="1400" b="1" dirty="0" smtClean="0"/>
              <a:t> </a:t>
            </a:r>
            <a:r>
              <a:rPr lang="sk-SK" sz="1400" b="1" dirty="0" err="1" smtClean="0"/>
              <a:t>webinár</a:t>
            </a:r>
            <a:r>
              <a:rPr lang="sk-SK" sz="1400" b="1" dirty="0" smtClean="0"/>
              <a:t> </a:t>
            </a:r>
            <a:r>
              <a:rPr lang="sk-SK" sz="1400" b="1" dirty="0" smtClean="0"/>
              <a:t>pre žiadateľa </a:t>
            </a:r>
          </a:p>
          <a:p>
            <a:pPr marL="0" indent="0" algn="ctr">
              <a:buNone/>
            </a:pPr>
            <a:endParaRPr lang="sk-SK" sz="2000" b="1" i="1" dirty="0"/>
          </a:p>
        </p:txBody>
      </p:sp>
      <p:pic>
        <p:nvPicPr>
          <p:cNvPr id="8" name="Obrázo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2528" y="2226633"/>
            <a:ext cx="3674070" cy="1240623"/>
          </a:xfrm>
          <a:prstGeom prst="rect">
            <a:avLst/>
          </a:prstGeom>
        </p:spPr>
      </p:pic>
      <p:pic>
        <p:nvPicPr>
          <p:cNvPr id="9" name="Obrázok 8"/>
          <p:cNvPicPr>
            <a:picLocks noChangeAspect="1"/>
          </p:cNvPicPr>
          <p:nvPr/>
        </p:nvPicPr>
        <p:blipFill>
          <a:blip r:embed="rId3"/>
          <a:stretch>
            <a:fillRect/>
          </a:stretch>
        </p:blipFill>
        <p:spPr>
          <a:xfrm>
            <a:off x="539552" y="5805264"/>
            <a:ext cx="1566808" cy="438950"/>
          </a:xfrm>
          <a:prstGeom prst="rect">
            <a:avLst/>
          </a:prstGeom>
        </p:spPr>
      </p:pic>
      <p:pic>
        <p:nvPicPr>
          <p:cNvPr id="10" name="Obrázok 9"/>
          <p:cNvPicPr>
            <a:picLocks noChangeAspect="1"/>
          </p:cNvPicPr>
          <p:nvPr/>
        </p:nvPicPr>
        <p:blipFill>
          <a:blip r:embed="rId4"/>
          <a:stretch>
            <a:fillRect/>
          </a:stretch>
        </p:blipFill>
        <p:spPr>
          <a:xfrm>
            <a:off x="3059832" y="5733257"/>
            <a:ext cx="1008112" cy="621920"/>
          </a:xfrm>
          <a:prstGeom prst="rect">
            <a:avLst/>
          </a:prstGeom>
        </p:spPr>
      </p:pic>
      <p:pic>
        <p:nvPicPr>
          <p:cNvPr id="11" name="Obrázok 10"/>
          <p:cNvPicPr>
            <a:picLocks noChangeAspect="1"/>
          </p:cNvPicPr>
          <p:nvPr/>
        </p:nvPicPr>
        <p:blipFill>
          <a:blip r:embed="rId5"/>
          <a:stretch>
            <a:fillRect/>
          </a:stretch>
        </p:blipFill>
        <p:spPr>
          <a:xfrm>
            <a:off x="5220072" y="5805265"/>
            <a:ext cx="1728192" cy="549912"/>
          </a:xfrm>
          <a:prstGeom prst="rect">
            <a:avLst/>
          </a:prstGeom>
        </p:spPr>
      </p:pic>
      <p:sp>
        <p:nvSpPr>
          <p:cNvPr id="13" name="Zástupný objekt pre obsah 1"/>
          <p:cNvSpPr txBox="1">
            <a:spLocks/>
          </p:cNvSpPr>
          <p:nvPr/>
        </p:nvSpPr>
        <p:spPr>
          <a:xfrm>
            <a:off x="158262" y="1339627"/>
            <a:ext cx="8742602" cy="80292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r>
              <a:rPr lang="sk-SK" sz="1200" dirty="0" smtClean="0"/>
              <a:t>  </a:t>
            </a:r>
          </a:p>
          <a:p>
            <a:pPr marL="0" indent="0" algn="ctr">
              <a:buFont typeface="Wingdings 3" charset="2"/>
              <a:buNone/>
            </a:pPr>
            <a:r>
              <a:rPr lang="sk-SK" sz="1400" b="1" dirty="0" smtClean="0"/>
              <a:t>Prezentácia </a:t>
            </a:r>
            <a:r>
              <a:rPr lang="sk-SK" sz="1400" b="1" dirty="0" smtClean="0">
                <a:latin typeface="Calibri" panose="020F0502020204030204" pitchFamily="34" charset="0"/>
                <a:cs typeface="Calibri" panose="020F0502020204030204" pitchFamily="34" charset="0"/>
              </a:rPr>
              <a:t>Zeleného</a:t>
            </a:r>
            <a:r>
              <a:rPr lang="sk-SK" sz="1400" b="1" dirty="0" smtClean="0"/>
              <a:t> vzdelávacieho fondu</a:t>
            </a:r>
            <a:endParaRPr lang="sk-SK" sz="1400" b="1" dirty="0"/>
          </a:p>
        </p:txBody>
      </p:sp>
    </p:spTree>
    <p:extLst>
      <p:ext uri="{BB962C8B-B14F-4D97-AF65-F5344CB8AC3E}">
        <p14:creationId xmlns:p14="http://schemas.microsoft.com/office/powerpoint/2010/main" val="22084509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5574" y="395955"/>
            <a:ext cx="5040561" cy="661836"/>
          </a:xfrm>
        </p:spPr>
        <p:txBody>
          <a:bodyPr>
            <a:normAutofit fontScale="90000"/>
          </a:bodyPr>
          <a:lstStyle/>
          <a:p>
            <a:r>
              <a:rPr lang="sk-SK" sz="2200" b="1" cap="all" dirty="0" smtClean="0">
                <a:solidFill>
                  <a:srgbClr val="42AA32"/>
                </a:solidFill>
              </a:rPr>
              <a:t/>
            </a:r>
            <a:br>
              <a:rPr lang="sk-SK" sz="2200" b="1" cap="all" dirty="0" smtClean="0">
                <a:solidFill>
                  <a:srgbClr val="42AA32"/>
                </a:solidFill>
              </a:rPr>
            </a:br>
            <a:r>
              <a:rPr lang="sk-SK" sz="1600" b="1" cap="all" dirty="0" smtClean="0">
                <a:solidFill>
                  <a:srgbClr val="42AA32"/>
                </a:solidFill>
                <a:latin typeface="Calibri" panose="020F0502020204030204" pitchFamily="34" charset="0"/>
                <a:cs typeface="Calibri" panose="020F0502020204030204" pitchFamily="34" charset="0"/>
              </a:rPr>
              <a:t>P</a:t>
            </a:r>
            <a:r>
              <a:rPr lang="sk-SK" sz="1600" b="1" dirty="0" smtClean="0">
                <a:solidFill>
                  <a:srgbClr val="42AA32"/>
                </a:solidFill>
                <a:latin typeface="Calibri" panose="020F0502020204030204" pitchFamily="34" charset="0"/>
                <a:cs typeface="Calibri" panose="020F0502020204030204" pitchFamily="34" charset="0"/>
              </a:rPr>
              <a:t>očet podaných žiadostí:</a:t>
            </a:r>
            <a:r>
              <a:rPr lang="sk-SK" sz="1600" b="1" dirty="0" smtClean="0">
                <a:solidFill>
                  <a:schemeClr val="tx1">
                    <a:lumMod val="75000"/>
                    <a:lumOff val="25000"/>
                  </a:schemeClr>
                </a:solidFill>
              </a:rPr>
              <a:t/>
            </a:r>
            <a:br>
              <a:rPr lang="sk-SK" sz="1600" b="1" dirty="0" smtClean="0">
                <a:solidFill>
                  <a:schemeClr val="tx1">
                    <a:lumMod val="75000"/>
                    <a:lumOff val="25000"/>
                  </a:schemeClr>
                </a:solidFill>
              </a:rPr>
            </a:br>
            <a:r>
              <a:rPr lang="sk-SK" sz="1600" dirty="0" smtClean="0"/>
              <a:t/>
            </a:r>
            <a:br>
              <a:rPr lang="sk-SK" sz="1600" dirty="0" smtClean="0"/>
            </a:br>
            <a:r>
              <a:rPr lang="sk-SK" sz="2000" dirty="0" smtClean="0">
                <a:solidFill>
                  <a:schemeClr val="bg1">
                    <a:lumMod val="50000"/>
                  </a:schemeClr>
                </a:solidFill>
              </a:rPr>
              <a:t/>
            </a:r>
            <a:br>
              <a:rPr lang="sk-SK" sz="2000" dirty="0" smtClean="0">
                <a:solidFill>
                  <a:schemeClr val="bg1">
                    <a:lumMod val="50000"/>
                  </a:schemeClr>
                </a:solidFill>
              </a:rPr>
            </a:br>
            <a:endParaRPr lang="sk-SK" sz="2000" dirty="0"/>
          </a:p>
        </p:txBody>
      </p:sp>
      <p:sp>
        <p:nvSpPr>
          <p:cNvPr id="7" name="Obdĺžnik 6"/>
          <p:cNvSpPr/>
          <p:nvPr/>
        </p:nvSpPr>
        <p:spPr>
          <a:xfrm>
            <a:off x="3029661" y="720941"/>
            <a:ext cx="3126515" cy="1954381"/>
          </a:xfrm>
          <a:prstGeom prst="rect">
            <a:avLst/>
          </a:prstGeom>
        </p:spPr>
        <p:txBody>
          <a:bodyPr wrap="square">
            <a:spAutoFit/>
          </a:bodyPr>
          <a:lstStyle/>
          <a:p>
            <a:endParaRPr lang="sk-SK" sz="1100" dirty="0" smtClean="0">
              <a:solidFill>
                <a:schemeClr val="bg1">
                  <a:lumMod val="50000"/>
                </a:schemeClr>
              </a:solidFill>
              <a:latin typeface="Calibri" panose="020F0502020204030204" pitchFamily="34" charset="0"/>
              <a:cs typeface="Calibri" panose="020F0502020204030204" pitchFamily="34" charset="0"/>
            </a:endParaRPr>
          </a:p>
          <a:p>
            <a:r>
              <a:rPr lang="sk-SK" sz="1100" dirty="0" smtClean="0">
                <a:solidFill>
                  <a:schemeClr val="bg1">
                    <a:lumMod val="50000"/>
                  </a:schemeClr>
                </a:solidFill>
                <a:latin typeface="Calibri" panose="020F0502020204030204" pitchFamily="34" charset="0"/>
                <a:cs typeface="Calibri" panose="020F0502020204030204" pitchFamily="34" charset="0"/>
              </a:rPr>
              <a:t>Žiadatelia sú oprávnení podať </a:t>
            </a:r>
            <a:r>
              <a:rPr lang="sk-SK" sz="1100" b="1" dirty="0" smtClean="0">
                <a:solidFill>
                  <a:srgbClr val="42AA32"/>
                </a:solidFill>
                <a:latin typeface="Calibri" panose="020F0502020204030204" pitchFamily="34" charset="0"/>
                <a:cs typeface="Calibri" panose="020F0502020204030204" pitchFamily="34" charset="0"/>
              </a:rPr>
              <a:t>iba jednu žiadosť v rámci ktorejkoľvek z činností ZVF a nie je možná ich kombinácia.</a:t>
            </a:r>
            <a:endParaRPr lang="sk-SK" sz="1100" dirty="0" smtClean="0">
              <a:solidFill>
                <a:srgbClr val="42AA32"/>
              </a:solidFill>
              <a:latin typeface="Calibri" panose="020F0502020204030204" pitchFamily="34" charset="0"/>
              <a:cs typeface="Calibri" panose="020F0502020204030204" pitchFamily="34" charset="0"/>
            </a:endParaRPr>
          </a:p>
          <a:p>
            <a:endParaRPr lang="sk-SK" sz="1100" b="1" dirty="0" smtClean="0">
              <a:latin typeface="Calibri" panose="020F0502020204030204" pitchFamily="34" charset="0"/>
              <a:cs typeface="Calibri" panose="020F0502020204030204" pitchFamily="34" charset="0"/>
            </a:endParaRPr>
          </a:p>
          <a:p>
            <a:pPr algn="just"/>
            <a:r>
              <a:rPr lang="sk-SK" sz="1100" dirty="0">
                <a:solidFill>
                  <a:schemeClr val="bg1">
                    <a:lumMod val="50000"/>
                  </a:schemeClr>
                </a:solidFill>
                <a:latin typeface="Calibri" panose="020F0502020204030204" pitchFamily="34" charset="0"/>
                <a:cs typeface="Calibri" panose="020F0502020204030204" pitchFamily="34" charset="0"/>
              </a:rPr>
              <a:t>V prípade, ak oprávnený žiadateľ </a:t>
            </a:r>
            <a:r>
              <a:rPr lang="sk-SK" sz="1100" dirty="0" smtClean="0">
                <a:solidFill>
                  <a:schemeClr val="bg1">
                    <a:lumMod val="50000"/>
                  </a:schemeClr>
                </a:solidFill>
                <a:latin typeface="Calibri" panose="020F0502020204030204" pitchFamily="34" charset="0"/>
                <a:cs typeface="Calibri" panose="020F0502020204030204" pitchFamily="34" charset="0"/>
              </a:rPr>
              <a:t>podá </a:t>
            </a:r>
            <a:r>
              <a:rPr lang="sk-SK" sz="1100" dirty="0">
                <a:solidFill>
                  <a:schemeClr val="bg1">
                    <a:lumMod val="50000"/>
                  </a:schemeClr>
                </a:solidFill>
                <a:latin typeface="Calibri" panose="020F0502020204030204" pitchFamily="34" charset="0"/>
                <a:cs typeface="Calibri" panose="020F0502020204030204" pitchFamily="34" charset="0"/>
              </a:rPr>
              <a:t>v termíne na podávanie žiadostí viac ako jednu žiadosť v rámci jednej z činností, </a:t>
            </a:r>
            <a:r>
              <a:rPr lang="sk-SK" sz="1100" dirty="0" smtClean="0">
                <a:solidFill>
                  <a:schemeClr val="bg1">
                    <a:lumMod val="50000"/>
                  </a:schemeClr>
                </a:solidFill>
                <a:latin typeface="Calibri" panose="020F0502020204030204" pitchFamily="34" charset="0"/>
                <a:cs typeface="Calibri" panose="020F0502020204030204" pitchFamily="34" charset="0"/>
              </a:rPr>
              <a:t>bol sekretariátom ZVF vyzvaný </a:t>
            </a:r>
            <a:r>
              <a:rPr lang="sk-SK" sz="1100" dirty="0">
                <a:solidFill>
                  <a:schemeClr val="bg1">
                    <a:lumMod val="50000"/>
                  </a:schemeClr>
                </a:solidFill>
                <a:latin typeface="Calibri" panose="020F0502020204030204" pitchFamily="34" charset="0"/>
                <a:cs typeface="Calibri" panose="020F0502020204030204" pitchFamily="34" charset="0"/>
              </a:rPr>
              <a:t>na </a:t>
            </a:r>
            <a:r>
              <a:rPr lang="sk-SK" sz="1100" dirty="0" err="1">
                <a:solidFill>
                  <a:schemeClr val="bg1">
                    <a:lumMod val="50000"/>
                  </a:schemeClr>
                </a:solidFill>
                <a:latin typeface="Calibri" panose="020F0502020204030204" pitchFamily="34" charset="0"/>
                <a:cs typeface="Calibri" panose="020F0502020204030204" pitchFamily="34" charset="0"/>
              </a:rPr>
              <a:t>späťvzatie</a:t>
            </a:r>
            <a:r>
              <a:rPr lang="sk-SK" sz="1100" dirty="0">
                <a:solidFill>
                  <a:schemeClr val="bg1">
                    <a:lumMod val="50000"/>
                  </a:schemeClr>
                </a:solidFill>
                <a:latin typeface="Calibri" panose="020F0502020204030204" pitchFamily="34" charset="0"/>
                <a:cs typeface="Calibri" panose="020F0502020204030204" pitchFamily="34" charset="0"/>
              </a:rPr>
              <a:t> žiadostí o poskytnutie dotácie, tak aby ostala podaná maximálne jedna žiadosť</a:t>
            </a:r>
            <a:r>
              <a:rPr lang="sk-SK" sz="1100" dirty="0" smtClean="0">
                <a:solidFill>
                  <a:schemeClr val="bg1">
                    <a:lumMod val="50000"/>
                  </a:schemeClr>
                </a:solidFill>
                <a:latin typeface="Calibri" panose="020F0502020204030204" pitchFamily="34" charset="0"/>
                <a:cs typeface="Calibri" panose="020F0502020204030204" pitchFamily="34" charset="0"/>
              </a:rPr>
              <a:t>.</a:t>
            </a:r>
          </a:p>
          <a:p>
            <a:pPr algn="just"/>
            <a:endParaRPr lang="sk-SK" sz="1100" b="1" dirty="0">
              <a:solidFill>
                <a:schemeClr val="bg1">
                  <a:lumMod val="50000"/>
                </a:schemeClr>
              </a:solidFill>
              <a:latin typeface="Calibri" panose="020F0502020204030204" pitchFamily="34" charset="0"/>
              <a:cs typeface="Calibri" panose="020F0502020204030204" pitchFamily="34" charset="0"/>
            </a:endParaRPr>
          </a:p>
        </p:txBody>
      </p:sp>
      <p:sp>
        <p:nvSpPr>
          <p:cNvPr id="9" name="Obdĺžnik 8"/>
          <p:cNvSpPr/>
          <p:nvPr/>
        </p:nvSpPr>
        <p:spPr>
          <a:xfrm>
            <a:off x="755575" y="2709374"/>
            <a:ext cx="2016226" cy="523220"/>
          </a:xfrm>
          <a:prstGeom prst="rect">
            <a:avLst/>
          </a:prstGeom>
        </p:spPr>
        <p:txBody>
          <a:bodyPr wrap="square">
            <a:spAutoFit/>
          </a:bodyPr>
          <a:lstStyle/>
          <a:p>
            <a:endParaRPr lang="sk-SK" sz="1400" b="1" dirty="0" smtClean="0">
              <a:solidFill>
                <a:srgbClr val="42AA32"/>
              </a:solidFill>
              <a:latin typeface="Calibri" panose="020F0502020204030204" pitchFamily="34" charset="0"/>
              <a:cs typeface="Calibri" panose="020F0502020204030204" pitchFamily="34" charset="0"/>
            </a:endParaRPr>
          </a:p>
          <a:p>
            <a:r>
              <a:rPr lang="sk-SK" sz="1400" b="1" dirty="0" smtClean="0">
                <a:solidFill>
                  <a:srgbClr val="42AA32"/>
                </a:solidFill>
                <a:latin typeface="Calibri" panose="020F0502020204030204" pitchFamily="34" charset="0"/>
                <a:cs typeface="Calibri" panose="020F0502020204030204" pitchFamily="34" charset="0"/>
              </a:rPr>
              <a:t>Oprávnení žiadatelia:</a:t>
            </a:r>
            <a:endParaRPr lang="sk-SK" sz="1400" dirty="0">
              <a:latin typeface="Calibri" panose="020F0502020204030204" pitchFamily="34" charset="0"/>
              <a:cs typeface="Calibri" panose="020F0502020204030204" pitchFamily="34" charset="0"/>
            </a:endParaRPr>
          </a:p>
        </p:txBody>
      </p:sp>
      <p:graphicFrame>
        <p:nvGraphicFramePr>
          <p:cNvPr id="10" name="Tabuľka 9"/>
          <p:cNvGraphicFramePr>
            <a:graphicFrameLocks noGrp="1"/>
          </p:cNvGraphicFramePr>
          <p:nvPr>
            <p:extLst>
              <p:ext uri="{D42A27DB-BD31-4B8C-83A1-F6EECF244321}">
                <p14:modId xmlns:p14="http://schemas.microsoft.com/office/powerpoint/2010/main" val="1480326186"/>
              </p:ext>
            </p:extLst>
          </p:nvPr>
        </p:nvGraphicFramePr>
        <p:xfrm>
          <a:off x="3059832" y="2780928"/>
          <a:ext cx="5472608" cy="2331588"/>
        </p:xfrm>
        <a:graphic>
          <a:graphicData uri="http://schemas.openxmlformats.org/drawingml/2006/table">
            <a:tbl>
              <a:tblPr firstRow="1">
                <a:tableStyleId>{F5AB1C69-6EDB-4FF4-983F-18BD219EF322}</a:tableStyleId>
              </a:tblPr>
              <a:tblGrid>
                <a:gridCol w="505227">
                  <a:extLst>
                    <a:ext uri="{9D8B030D-6E8A-4147-A177-3AD203B41FA5}">
                      <a16:colId xmlns:a16="http://schemas.microsoft.com/office/drawing/2014/main" val="4204804474"/>
                    </a:ext>
                  </a:extLst>
                </a:gridCol>
                <a:gridCol w="3815253">
                  <a:extLst>
                    <a:ext uri="{9D8B030D-6E8A-4147-A177-3AD203B41FA5}">
                      <a16:colId xmlns:a16="http://schemas.microsoft.com/office/drawing/2014/main" val="13378581"/>
                    </a:ext>
                  </a:extLst>
                </a:gridCol>
                <a:gridCol w="1152128">
                  <a:extLst>
                    <a:ext uri="{9D8B030D-6E8A-4147-A177-3AD203B41FA5}">
                      <a16:colId xmlns:a16="http://schemas.microsoft.com/office/drawing/2014/main" val="2292273079"/>
                    </a:ext>
                  </a:extLst>
                </a:gridCol>
              </a:tblGrid>
              <a:tr h="331444">
                <a:tc>
                  <a:txBody>
                    <a:bodyPr/>
                    <a:lstStyle/>
                    <a:p>
                      <a:pPr>
                        <a:lnSpc>
                          <a:spcPct val="107000"/>
                        </a:lnSpc>
                        <a:spcAft>
                          <a:spcPts val="0"/>
                        </a:spcAft>
                      </a:pPr>
                      <a:r>
                        <a:rPr lang="sk-SK" sz="1100" kern="1600" dirty="0">
                          <a:solidFill>
                            <a:schemeClr val="bg1"/>
                          </a:solidFill>
                          <a:effectLst/>
                          <a:latin typeface="Calibri" panose="020F0502020204030204" pitchFamily="34" charset="0"/>
                          <a:cs typeface="Calibri" panose="020F0502020204030204" pitchFamily="34" charset="0"/>
                        </a:rPr>
                        <a:t>P. č.</a:t>
                      </a:r>
                      <a:endParaRPr lang="sk-SK"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2"/>
                    </a:solidFill>
                  </a:tcPr>
                </a:tc>
                <a:tc>
                  <a:txBody>
                    <a:bodyPr/>
                    <a:lstStyle/>
                    <a:p>
                      <a:pPr>
                        <a:lnSpc>
                          <a:spcPct val="107000"/>
                        </a:lnSpc>
                        <a:spcAft>
                          <a:spcPts val="0"/>
                        </a:spcAft>
                      </a:pPr>
                      <a:r>
                        <a:rPr lang="sk-SK" sz="1100" kern="1600" dirty="0">
                          <a:solidFill>
                            <a:schemeClr val="bg1"/>
                          </a:solidFill>
                          <a:effectLst/>
                          <a:latin typeface="Calibri" panose="020F0502020204030204" pitchFamily="34" charset="0"/>
                          <a:cs typeface="Calibri" panose="020F0502020204030204" pitchFamily="34" charset="0"/>
                        </a:rPr>
                        <a:t>Zoznam oprávnených žiadateľov</a:t>
                      </a:r>
                      <a:endParaRPr lang="sk-SK"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2"/>
                    </a:solidFill>
                  </a:tcPr>
                </a:tc>
                <a:tc>
                  <a:txBody>
                    <a:bodyPr/>
                    <a:lstStyle/>
                    <a:p>
                      <a:pPr>
                        <a:lnSpc>
                          <a:spcPct val="107000"/>
                        </a:lnSpc>
                        <a:spcAft>
                          <a:spcPts val="0"/>
                        </a:spcAft>
                      </a:pPr>
                      <a:r>
                        <a:rPr lang="sk-SK" sz="1100" kern="1600" dirty="0">
                          <a:solidFill>
                            <a:schemeClr val="bg1"/>
                          </a:solidFill>
                          <a:effectLst/>
                          <a:latin typeface="Calibri" panose="020F0502020204030204" pitchFamily="34" charset="0"/>
                          <a:cs typeface="Calibri" panose="020F0502020204030204" pitchFamily="34" charset="0"/>
                        </a:rPr>
                        <a:t>Relevancia pre činnosť</a:t>
                      </a:r>
                      <a:endParaRPr lang="sk-SK" sz="11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solidFill>
                      <a:schemeClr val="accent2"/>
                    </a:solidFill>
                  </a:tcPr>
                </a:tc>
                <a:extLst>
                  <a:ext uri="{0D108BD9-81ED-4DB2-BD59-A6C34878D82A}">
                    <a16:rowId xmlns:a16="http://schemas.microsoft.com/office/drawing/2014/main" val="1113358429"/>
                  </a:ext>
                </a:extLst>
              </a:tr>
              <a:tr h="675071">
                <a:tc>
                  <a:txBody>
                    <a:bodyPr/>
                    <a:lstStyle/>
                    <a:p>
                      <a:pPr>
                        <a:lnSpc>
                          <a:spcPct val="107000"/>
                        </a:lnSpc>
                        <a:spcAft>
                          <a:spcPts val="0"/>
                        </a:spcAft>
                      </a:pPr>
                      <a:r>
                        <a:rPr lang="sk-SK" sz="1100" kern="1600" dirty="0">
                          <a:solidFill>
                            <a:schemeClr val="bg1">
                              <a:lumMod val="50000"/>
                            </a:schemeClr>
                          </a:solidFill>
                          <a:effectLst/>
                          <a:latin typeface="Calibri" panose="020F0502020204030204" pitchFamily="34" charset="0"/>
                          <a:cs typeface="Calibri" panose="020F0502020204030204" pitchFamily="34" charset="0"/>
                        </a:rPr>
                        <a:t>1.</a:t>
                      </a:r>
                      <a:endParaRPr lang="sk-SK" sz="110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just"/>
                      <a:r>
                        <a:rPr lang="sk-SK" sz="1100" kern="1200" dirty="0" smtClean="0">
                          <a:solidFill>
                            <a:schemeClr val="bg1">
                              <a:lumMod val="50000"/>
                            </a:schemeClr>
                          </a:solidFill>
                          <a:effectLst/>
                          <a:latin typeface="Calibri" panose="020F0502020204030204" pitchFamily="34" charset="0"/>
                          <a:ea typeface="+mn-ea"/>
                          <a:cs typeface="Calibri" panose="020F0502020204030204" pitchFamily="34" charset="0"/>
                        </a:rPr>
                        <a:t>Školy1 zriadené podľa:</a:t>
                      </a:r>
                    </a:p>
                    <a:p>
                      <a:pPr algn="just"/>
                      <a:r>
                        <a:rPr lang="sk-SK" sz="1100" kern="1200" dirty="0" smtClean="0">
                          <a:solidFill>
                            <a:schemeClr val="bg1">
                              <a:lumMod val="50000"/>
                            </a:schemeClr>
                          </a:solidFill>
                          <a:effectLst/>
                          <a:latin typeface="Calibri" panose="020F0502020204030204" pitchFamily="34" charset="0"/>
                          <a:ea typeface="+mn-ea"/>
                          <a:cs typeface="Calibri" panose="020F0502020204030204" pitchFamily="34" charset="0"/>
                        </a:rPr>
                        <a:t>• § 27 ods. 2 písm. a) až i) školského zákona a zároveň</a:t>
                      </a:r>
                    </a:p>
                    <a:p>
                      <a:pPr algn="just"/>
                      <a:r>
                        <a:rPr lang="sk-SK" sz="1100" kern="1200" dirty="0" smtClean="0">
                          <a:solidFill>
                            <a:schemeClr val="bg1">
                              <a:lumMod val="50000"/>
                            </a:schemeClr>
                          </a:solidFill>
                          <a:effectLst/>
                          <a:latin typeface="Calibri" panose="020F0502020204030204" pitchFamily="34" charset="0"/>
                          <a:ea typeface="+mn-ea"/>
                          <a:cs typeface="Calibri" panose="020F0502020204030204" pitchFamily="34" charset="0"/>
                        </a:rPr>
                        <a:t>• § 19 ods. 2 písm. a) až d) a f) zákona o štátnej správe v školstve</a:t>
                      </a:r>
                      <a:endParaRPr lang="sk-SK" sz="1100" b="1"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0"/>
                        </a:spcAft>
                      </a:pPr>
                      <a:r>
                        <a:rPr lang="sk-SK" sz="1100" kern="1600" dirty="0">
                          <a:solidFill>
                            <a:schemeClr val="bg1">
                              <a:lumMod val="50000"/>
                            </a:schemeClr>
                          </a:solidFill>
                          <a:effectLst/>
                          <a:latin typeface="Calibri" panose="020F0502020204030204" pitchFamily="34" charset="0"/>
                          <a:cs typeface="Calibri" panose="020F0502020204030204" pitchFamily="34" charset="0"/>
                        </a:rPr>
                        <a:t>ZVF1,ZVF2,ZVF3</a:t>
                      </a:r>
                      <a:endParaRPr lang="sk-SK" sz="110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209303858"/>
                  </a:ext>
                </a:extLst>
              </a:tr>
              <a:tr h="1297742">
                <a:tc>
                  <a:txBody>
                    <a:bodyPr/>
                    <a:lstStyle/>
                    <a:p>
                      <a:pPr algn="just">
                        <a:lnSpc>
                          <a:spcPct val="107000"/>
                        </a:lnSpc>
                        <a:spcAft>
                          <a:spcPts val="0"/>
                        </a:spcAft>
                      </a:pPr>
                      <a:r>
                        <a:rPr lang="sk-SK" sz="1100" kern="1600" dirty="0">
                          <a:solidFill>
                            <a:schemeClr val="bg1">
                              <a:lumMod val="50000"/>
                            </a:schemeClr>
                          </a:solidFill>
                          <a:effectLst/>
                          <a:latin typeface="Calibri" panose="020F0502020204030204" pitchFamily="34" charset="0"/>
                          <a:cs typeface="Calibri" panose="020F0502020204030204" pitchFamily="34" charset="0"/>
                        </a:rPr>
                        <a:t>2.</a:t>
                      </a:r>
                      <a:endParaRPr lang="sk-SK" sz="110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just"/>
                      <a:r>
                        <a:rPr lang="sk-SK" sz="1100" kern="1200" dirty="0" smtClean="0">
                          <a:solidFill>
                            <a:schemeClr val="bg1">
                              <a:lumMod val="50000"/>
                            </a:schemeClr>
                          </a:solidFill>
                          <a:effectLst/>
                          <a:latin typeface="Calibri" panose="020F0502020204030204" pitchFamily="34" charset="0"/>
                          <a:ea typeface="+mn-ea"/>
                          <a:cs typeface="Calibri" panose="020F0502020204030204" pitchFamily="34" charset="0"/>
                        </a:rPr>
                        <a:t>Za oprávneného žiadateľa „školy“ bez právnej subjektivity v zmysle druhej vety § 27 ods. 6 školského zákona je oprávnený podať žiadosť o poskytnutie dotácie jeho zriaďovateľ podľa zákona o štátnej správe v školstve</a:t>
                      </a:r>
                      <a:endParaRPr lang="sk-SK" sz="110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0"/>
                        </a:spcAft>
                      </a:pPr>
                      <a:r>
                        <a:rPr lang="sk-SK" sz="1100" kern="1600" dirty="0">
                          <a:solidFill>
                            <a:schemeClr val="bg1">
                              <a:lumMod val="50000"/>
                            </a:schemeClr>
                          </a:solidFill>
                          <a:effectLst/>
                          <a:latin typeface="Calibri" panose="020F0502020204030204" pitchFamily="34" charset="0"/>
                          <a:cs typeface="Calibri" panose="020F0502020204030204" pitchFamily="34" charset="0"/>
                        </a:rPr>
                        <a:t>ZVF1,ZVF2,ZVF3</a:t>
                      </a:r>
                      <a:endParaRPr lang="sk-SK" sz="1100"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93742632"/>
                  </a:ext>
                </a:extLst>
              </a:tr>
            </a:tbl>
          </a:graphicData>
        </a:graphic>
      </p:graphicFrame>
      <p:pic>
        <p:nvPicPr>
          <p:cNvPr id="3" name="Obrázo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8711" y="1015499"/>
            <a:ext cx="1689951" cy="1319239"/>
          </a:xfrm>
          <a:prstGeom prst="rect">
            <a:avLst/>
          </a:prstGeom>
        </p:spPr>
      </p:pic>
      <p:pic>
        <p:nvPicPr>
          <p:cNvPr id="4" name="Obrázo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69" y="3281002"/>
            <a:ext cx="1689951" cy="1319239"/>
          </a:xfrm>
          <a:prstGeom prst="rect">
            <a:avLst/>
          </a:prstGeom>
        </p:spPr>
      </p:pic>
      <p:pic>
        <p:nvPicPr>
          <p:cNvPr id="5" name="Obrázo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348556" y="1015499"/>
            <a:ext cx="1721666" cy="1319238"/>
          </a:xfrm>
          <a:prstGeom prst="rect">
            <a:avLst/>
          </a:prstGeom>
        </p:spPr>
      </p:pic>
      <p:pic>
        <p:nvPicPr>
          <p:cNvPr id="6" name="Obrázok 5"/>
          <p:cNvPicPr>
            <a:picLocks noChangeAspect="1"/>
          </p:cNvPicPr>
          <p:nvPr/>
        </p:nvPicPr>
        <p:blipFill>
          <a:blip r:embed="rId5"/>
          <a:stretch>
            <a:fillRect/>
          </a:stretch>
        </p:blipFill>
        <p:spPr>
          <a:xfrm>
            <a:off x="829312" y="4648649"/>
            <a:ext cx="1714994" cy="1213209"/>
          </a:xfrm>
          <a:prstGeom prst="rect">
            <a:avLst/>
          </a:prstGeom>
        </p:spPr>
      </p:pic>
      <p:sp>
        <p:nvSpPr>
          <p:cNvPr id="12" name="Obdĺžnik 11"/>
          <p:cNvSpPr/>
          <p:nvPr/>
        </p:nvSpPr>
        <p:spPr>
          <a:xfrm>
            <a:off x="3029660" y="5367992"/>
            <a:ext cx="4278643" cy="707886"/>
          </a:xfrm>
          <a:prstGeom prst="rect">
            <a:avLst/>
          </a:prstGeom>
        </p:spPr>
        <p:txBody>
          <a:bodyPr wrap="square">
            <a:spAutoFit/>
          </a:bodyPr>
          <a:lstStyle/>
          <a:p>
            <a:r>
              <a:rPr lang="sk-SK" sz="1000" b="1" dirty="0">
                <a:solidFill>
                  <a:srgbClr val="42AA32"/>
                </a:solidFill>
                <a:latin typeface="Calibri" panose="020F0502020204030204" pitchFamily="34" charset="0"/>
                <a:cs typeface="Calibri" panose="020F0502020204030204" pitchFamily="34" charset="0"/>
              </a:rPr>
              <a:t>SAŽP overuje oprávnenosť žiadateľa (školy) v Registri škôl a školských </a:t>
            </a:r>
            <a:r>
              <a:rPr lang="sk-SK" sz="1000" b="1" dirty="0" smtClean="0">
                <a:solidFill>
                  <a:srgbClr val="42AA32"/>
                </a:solidFill>
                <a:latin typeface="Calibri" panose="020F0502020204030204" pitchFamily="34" charset="0"/>
                <a:cs typeface="Calibri" panose="020F0502020204030204" pitchFamily="34" charset="0"/>
              </a:rPr>
              <a:t>zariadení :  </a:t>
            </a:r>
          </a:p>
          <a:p>
            <a:endParaRPr lang="sk-SK" sz="1000" b="1" dirty="0">
              <a:solidFill>
                <a:srgbClr val="42AA32"/>
              </a:solidFill>
              <a:latin typeface="Calibri" panose="020F0502020204030204" pitchFamily="34" charset="0"/>
              <a:cs typeface="Calibri" panose="020F0502020204030204" pitchFamily="34" charset="0"/>
            </a:endParaRPr>
          </a:p>
          <a:p>
            <a:r>
              <a:rPr lang="sk-SK" sz="1000" b="1" dirty="0" smtClean="0">
                <a:solidFill>
                  <a:srgbClr val="42AA32"/>
                </a:solidFill>
                <a:latin typeface="Calibri" panose="020F0502020204030204" pitchFamily="34" charset="0"/>
                <a:cs typeface="Calibri" panose="020F0502020204030204" pitchFamily="34" charset="0"/>
              </a:rPr>
              <a:t>https</a:t>
            </a:r>
            <a:r>
              <a:rPr lang="sk-SK" sz="1000" b="1" dirty="0">
                <a:solidFill>
                  <a:srgbClr val="42AA32"/>
                </a:solidFill>
                <a:latin typeface="Calibri" panose="020F0502020204030204" pitchFamily="34" charset="0"/>
                <a:cs typeface="Calibri" panose="020F0502020204030204" pitchFamily="34" charset="0"/>
              </a:rPr>
              <a:t>://crinfo.iedu.sk/risportal/register/</a:t>
            </a:r>
          </a:p>
        </p:txBody>
      </p:sp>
    </p:spTree>
    <p:extLst>
      <p:ext uri="{BB962C8B-B14F-4D97-AF65-F5344CB8AC3E}">
        <p14:creationId xmlns:p14="http://schemas.microsoft.com/office/powerpoint/2010/main" val="202610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5" y="620688"/>
            <a:ext cx="1834685" cy="432048"/>
          </a:xfrm>
        </p:spPr>
        <p:txBody>
          <a:bodyPr>
            <a:noAutofit/>
          </a:bodyPr>
          <a:lstStyle/>
          <a:p>
            <a:r>
              <a:rPr lang="sk-SK" sz="1400" b="1" dirty="0" smtClean="0">
                <a:solidFill>
                  <a:srgbClr val="42AA32"/>
                </a:solidFill>
                <a:latin typeface="Calibri" panose="020F0502020204030204" pitchFamily="34" charset="0"/>
                <a:cs typeface="Calibri" panose="020F0502020204030204" pitchFamily="34" charset="0"/>
              </a:rPr>
              <a:t>Žiadatelia podávajú  žiadosti:</a:t>
            </a:r>
            <a:r>
              <a:rPr lang="sk-SK" sz="1400" b="1" i="1" cap="all" dirty="0">
                <a:latin typeface="Calibri" panose="020F0502020204030204" pitchFamily="34" charset="0"/>
                <a:cs typeface="Calibri" panose="020F0502020204030204" pitchFamily="34" charset="0"/>
              </a:rPr>
              <a:t/>
            </a:r>
            <a:br>
              <a:rPr lang="sk-SK" sz="1400" b="1" i="1" cap="all" dirty="0">
                <a:latin typeface="Calibri" panose="020F0502020204030204" pitchFamily="34" charset="0"/>
                <a:cs typeface="Calibri" panose="020F0502020204030204" pitchFamily="34" charset="0"/>
              </a:rPr>
            </a:br>
            <a:r>
              <a:rPr lang="sk-SK" sz="1400" b="1" dirty="0">
                <a:solidFill>
                  <a:schemeClr val="tx1">
                    <a:lumMod val="75000"/>
                    <a:lumOff val="25000"/>
                  </a:schemeClr>
                </a:solidFill>
                <a:latin typeface="Calibri" panose="020F0502020204030204" pitchFamily="34" charset="0"/>
                <a:cs typeface="Calibri" panose="020F0502020204030204" pitchFamily="34" charset="0"/>
              </a:rPr>
              <a:t/>
            </a:r>
            <a:br>
              <a:rPr lang="sk-SK" sz="1400" b="1" dirty="0">
                <a:solidFill>
                  <a:schemeClr val="tx1">
                    <a:lumMod val="75000"/>
                    <a:lumOff val="25000"/>
                  </a:schemeClr>
                </a:solidFill>
                <a:latin typeface="Calibri" panose="020F0502020204030204" pitchFamily="34" charset="0"/>
                <a:cs typeface="Calibri" panose="020F0502020204030204" pitchFamily="34" charset="0"/>
              </a:rPr>
            </a:br>
            <a:endParaRPr lang="sk-SK" sz="1400" dirty="0">
              <a:latin typeface="Calibri" panose="020F0502020204030204" pitchFamily="34" charset="0"/>
              <a:cs typeface="Calibri" panose="020F0502020204030204" pitchFamily="34" charset="0"/>
            </a:endParaRPr>
          </a:p>
        </p:txBody>
      </p:sp>
      <p:sp>
        <p:nvSpPr>
          <p:cNvPr id="3" name="Zástupný objekt pre obsah 2"/>
          <p:cNvSpPr>
            <a:spLocks noGrp="1"/>
          </p:cNvSpPr>
          <p:nvPr>
            <p:ph idx="1"/>
          </p:nvPr>
        </p:nvSpPr>
        <p:spPr>
          <a:xfrm>
            <a:off x="2411760" y="620688"/>
            <a:ext cx="3960440" cy="4104456"/>
          </a:xfrm>
        </p:spPr>
        <p:txBody>
          <a:bodyPr>
            <a:noAutofit/>
          </a:bodyPr>
          <a:lstStyle/>
          <a:p>
            <a:pPr marL="0" lvl="0" indent="0" algn="just">
              <a:buNone/>
            </a:pPr>
            <a:r>
              <a:rPr lang="sk-SK" sz="1100" dirty="0" smtClean="0">
                <a:solidFill>
                  <a:schemeClr val="bg1">
                    <a:lumMod val="50000"/>
                  </a:schemeClr>
                </a:solidFill>
                <a:latin typeface="Calibri" panose="020F0502020204030204" pitchFamily="34" charset="0"/>
                <a:cs typeface="Calibri" panose="020F0502020204030204" pitchFamily="34" charset="0"/>
              </a:rPr>
              <a:t>a)</a:t>
            </a:r>
            <a:r>
              <a:rPr lang="x-none" sz="1100" dirty="0" smtClean="0">
                <a:solidFill>
                  <a:schemeClr val="bg1">
                    <a:lumMod val="50000"/>
                  </a:schemeClr>
                </a:solidFill>
                <a:latin typeface="Calibri" panose="020F0502020204030204" pitchFamily="34" charset="0"/>
                <a:cs typeface="Calibri" panose="020F0502020204030204" pitchFamily="34" charset="0"/>
              </a:rPr>
              <a:t>doručenie </a:t>
            </a:r>
            <a:r>
              <a:rPr lang="x-none" sz="1100" dirty="0">
                <a:solidFill>
                  <a:schemeClr val="bg1">
                    <a:lumMod val="50000"/>
                  </a:schemeClr>
                </a:solidFill>
                <a:latin typeface="Calibri" panose="020F0502020204030204" pitchFamily="34" charset="0"/>
                <a:cs typeface="Calibri" panose="020F0502020204030204" pitchFamily="34" charset="0"/>
              </a:rPr>
              <a:t>žiadosti </a:t>
            </a:r>
            <a:r>
              <a:rPr lang="sk-SK" sz="1100" dirty="0">
                <a:solidFill>
                  <a:schemeClr val="bg1">
                    <a:lumMod val="50000"/>
                  </a:schemeClr>
                </a:solidFill>
                <a:latin typeface="Calibri" panose="020F0502020204030204" pitchFamily="34" charset="0"/>
                <a:cs typeface="Calibri" panose="020F0502020204030204" pitchFamily="34" charset="0"/>
              </a:rPr>
              <a:t>vrátane </a:t>
            </a:r>
            <a:r>
              <a:rPr lang="sk-SK" sz="1100" dirty="0">
                <a:solidFill>
                  <a:srgbClr val="42AA32"/>
                </a:solidFill>
                <a:latin typeface="Calibri" panose="020F0502020204030204" pitchFamily="34" charset="0"/>
                <a:cs typeface="Calibri" panose="020F0502020204030204" pitchFamily="34" charset="0"/>
              </a:rPr>
              <a:t>príloh </a:t>
            </a:r>
            <a:r>
              <a:rPr lang="x-none" sz="1100" dirty="0">
                <a:solidFill>
                  <a:srgbClr val="42AA32"/>
                </a:solidFill>
                <a:latin typeface="Calibri" panose="020F0502020204030204" pitchFamily="34" charset="0"/>
                <a:cs typeface="Calibri" panose="020F0502020204030204" pitchFamily="34" charset="0"/>
              </a:rPr>
              <a:t>do elektronickej schránky Slovenskej agentúry životného prostredia (ďalej len „SAŽP“) </a:t>
            </a:r>
            <a:r>
              <a:rPr lang="x-none" sz="1100" dirty="0" smtClean="0">
                <a:solidFill>
                  <a:schemeClr val="bg1">
                    <a:lumMod val="50000"/>
                  </a:schemeClr>
                </a:solidFill>
                <a:latin typeface="Calibri" panose="020F0502020204030204" pitchFamily="34" charset="0"/>
                <a:cs typeface="Calibri" panose="020F0502020204030204" pitchFamily="34" charset="0"/>
              </a:rPr>
              <a:t>vnia</a:t>
            </a:r>
            <a:r>
              <a:rPr lang="x-none" sz="1100" dirty="0">
                <a:solidFill>
                  <a:schemeClr val="bg1">
                    <a:lumMod val="50000"/>
                  </a:schemeClr>
                </a:solidFill>
                <a:latin typeface="Calibri" panose="020F0502020204030204" pitchFamily="34" charset="0"/>
                <a:cs typeface="Calibri" panose="020F0502020204030204" pitchFamily="34" charset="0"/>
              </a:rPr>
              <a:t> </a:t>
            </a:r>
            <a:r>
              <a:rPr lang="sk-SK" sz="1100" dirty="0">
                <a:solidFill>
                  <a:schemeClr val="bg1">
                    <a:lumMod val="50000"/>
                  </a:schemeClr>
                </a:solidFill>
                <a:latin typeface="Calibri" panose="020F0502020204030204" pitchFamily="34" charset="0"/>
                <a:cs typeface="Calibri" panose="020F0502020204030204" pitchFamily="34" charset="0"/>
              </a:rPr>
              <a:t>súlade so zákonom</a:t>
            </a:r>
            <a:r>
              <a:rPr lang="x-none" sz="1100" dirty="0">
                <a:solidFill>
                  <a:schemeClr val="bg1">
                    <a:lumMod val="50000"/>
                  </a:schemeClr>
                </a:solidFill>
                <a:latin typeface="Calibri" panose="020F0502020204030204" pitchFamily="34" charset="0"/>
                <a:cs typeface="Calibri" panose="020F0502020204030204" pitchFamily="34" charset="0"/>
              </a:rPr>
              <a:t> č. 305/2013 Z. z. o elektronickej podobe výkonu pôsobnosti orgánov verejnej moci a o zmene a doplnení niektorých zákonov (zákon o e-Governmente) v znení neskorších predpisov</a:t>
            </a:r>
            <a:r>
              <a:rPr lang="sk-SK" sz="1100" dirty="0">
                <a:solidFill>
                  <a:schemeClr val="bg1">
                    <a:lumMod val="50000"/>
                  </a:schemeClr>
                </a:solidFill>
                <a:latin typeface="Calibri" panose="020F0502020204030204" pitchFamily="34" charset="0"/>
                <a:cs typeface="Calibri" panose="020F0502020204030204" pitchFamily="34" charset="0"/>
              </a:rPr>
              <a:t> (rozhodujúcim</a:t>
            </a:r>
            <a:r>
              <a:rPr lang="x-none" sz="1100" dirty="0">
                <a:solidFill>
                  <a:schemeClr val="bg1">
                    <a:lumMod val="50000"/>
                  </a:schemeClr>
                </a:solidFill>
                <a:latin typeface="Calibri" panose="020F0502020204030204" pitchFamily="34" charset="0"/>
                <a:cs typeface="Calibri" panose="020F0502020204030204" pitchFamily="34" charset="0"/>
              </a:rPr>
              <a:t> dátumom je dátum odosla žiadosti vrátane príloh do elektronickej schránky SAŽP, najneskôr v posledný deň termínu na podanie žiadosti). </a:t>
            </a:r>
            <a:r>
              <a:rPr lang="x-none" sz="1100" dirty="0">
                <a:solidFill>
                  <a:srgbClr val="42AA32"/>
                </a:solidFill>
                <a:latin typeface="Calibri" panose="020F0502020204030204" pitchFamily="34" charset="0"/>
                <a:cs typeface="Calibri" panose="020F0502020204030204" pitchFamily="34" charset="0"/>
              </a:rPr>
              <a:t>Číslo e-schránky: E0005698870</a:t>
            </a:r>
            <a:r>
              <a:rPr lang="x-none" sz="1100" dirty="0" smtClean="0">
                <a:solidFill>
                  <a:srgbClr val="42AA32"/>
                </a:solidFill>
                <a:latin typeface="Calibri" panose="020F0502020204030204" pitchFamily="34" charset="0"/>
                <a:cs typeface="Calibri" panose="020F0502020204030204" pitchFamily="34" charset="0"/>
              </a:rPr>
              <a:t>.</a:t>
            </a:r>
            <a:endParaRPr lang="sk-SK" sz="1100" dirty="0" smtClean="0">
              <a:solidFill>
                <a:srgbClr val="42AA32"/>
              </a:solidFill>
              <a:latin typeface="Calibri" panose="020F0502020204030204" pitchFamily="34" charset="0"/>
              <a:cs typeface="Calibri" panose="020F0502020204030204" pitchFamily="34" charset="0"/>
            </a:endParaRPr>
          </a:p>
          <a:p>
            <a:pPr marL="0" indent="0" algn="just">
              <a:buNone/>
            </a:pPr>
            <a:r>
              <a:rPr lang="sk-SK" sz="1100" dirty="0" smtClean="0">
                <a:solidFill>
                  <a:schemeClr val="bg1">
                    <a:lumMod val="50000"/>
                  </a:schemeClr>
                </a:solidFill>
                <a:latin typeface="Calibri" panose="020F0502020204030204" pitchFamily="34" charset="0"/>
                <a:cs typeface="Calibri" panose="020F0502020204030204" pitchFamily="34" charset="0"/>
              </a:rPr>
              <a:t>Takto </a:t>
            </a:r>
            <a:r>
              <a:rPr lang="sk-SK" sz="1100" dirty="0">
                <a:solidFill>
                  <a:schemeClr val="bg1">
                    <a:lumMod val="50000"/>
                  </a:schemeClr>
                </a:solidFill>
                <a:latin typeface="Calibri" panose="020F0502020204030204" pitchFamily="34" charset="0"/>
                <a:cs typeface="Calibri" panose="020F0502020204030204" pitchFamily="34" charset="0"/>
              </a:rPr>
              <a:t>podaná žiadosť vrátane príloh musí byť </a:t>
            </a:r>
            <a:r>
              <a:rPr lang="sk-SK" sz="1100" dirty="0" smtClean="0">
                <a:solidFill>
                  <a:schemeClr val="bg1">
                    <a:lumMod val="50000"/>
                  </a:schemeClr>
                </a:solidFill>
                <a:latin typeface="Calibri" panose="020F0502020204030204" pitchFamily="34" charset="0"/>
                <a:cs typeface="Calibri" panose="020F0502020204030204" pitchFamily="34" charset="0"/>
              </a:rPr>
              <a:t>podpísaná </a:t>
            </a:r>
            <a:r>
              <a:rPr lang="sk-SK" sz="1100" dirty="0">
                <a:solidFill>
                  <a:schemeClr val="bg1">
                    <a:lumMod val="50000"/>
                  </a:schemeClr>
                </a:solidFill>
                <a:latin typeface="Calibri" panose="020F0502020204030204" pitchFamily="34" charset="0"/>
                <a:cs typeface="Calibri" panose="020F0502020204030204" pitchFamily="34" charset="0"/>
              </a:rPr>
              <a:t>kvalifikovaným elektronickým </a:t>
            </a:r>
            <a:r>
              <a:rPr lang="sk-SK" sz="1100" dirty="0" smtClean="0">
                <a:solidFill>
                  <a:schemeClr val="bg1">
                    <a:lumMod val="50000"/>
                  </a:schemeClr>
                </a:solidFill>
                <a:latin typeface="Calibri" panose="020F0502020204030204" pitchFamily="34" charset="0"/>
                <a:cs typeface="Calibri" panose="020F0502020204030204" pitchFamily="34" charset="0"/>
              </a:rPr>
              <a:t>podpisom alebo kvalifikovanou </a:t>
            </a:r>
            <a:r>
              <a:rPr lang="sk-SK" sz="1100" dirty="0">
                <a:solidFill>
                  <a:schemeClr val="bg1">
                    <a:lumMod val="50000"/>
                  </a:schemeClr>
                </a:solidFill>
                <a:latin typeface="Calibri" panose="020F0502020204030204" pitchFamily="34" charset="0"/>
                <a:cs typeface="Calibri" panose="020F0502020204030204" pitchFamily="34" charset="0"/>
              </a:rPr>
              <a:t>elektronickou pečaťou žiadateľa podľa zákona o </a:t>
            </a:r>
            <a:r>
              <a:rPr lang="x-none" sz="1100" dirty="0">
                <a:solidFill>
                  <a:schemeClr val="bg1">
                    <a:lumMod val="50000"/>
                  </a:schemeClr>
                </a:solidFill>
                <a:latin typeface="Calibri" panose="020F0502020204030204" pitchFamily="34" charset="0"/>
                <a:cs typeface="Calibri" panose="020F0502020204030204" pitchFamily="34" charset="0"/>
              </a:rPr>
              <a:t>e-Governmente</a:t>
            </a:r>
            <a:r>
              <a:rPr lang="sk-SK" sz="1100" dirty="0">
                <a:solidFill>
                  <a:schemeClr val="bg1">
                    <a:lumMod val="50000"/>
                  </a:schemeClr>
                </a:solidFill>
                <a:latin typeface="Calibri" panose="020F0502020204030204" pitchFamily="34" charset="0"/>
                <a:cs typeface="Calibri" panose="020F0502020204030204" pitchFamily="34" charset="0"/>
              </a:rPr>
              <a:t>. </a:t>
            </a:r>
            <a:r>
              <a:rPr lang="sk-SK" sz="1100" dirty="0" smtClean="0">
                <a:solidFill>
                  <a:schemeClr val="bg1">
                    <a:lumMod val="50000"/>
                  </a:schemeClr>
                </a:solidFill>
                <a:latin typeface="Calibri" panose="020F0502020204030204" pitchFamily="34" charset="0"/>
                <a:cs typeface="Calibri" panose="020F0502020204030204" pitchFamily="34" charset="0"/>
              </a:rPr>
              <a:t>odpisom </a:t>
            </a:r>
            <a:r>
              <a:rPr lang="sk-SK" sz="1100" dirty="0">
                <a:solidFill>
                  <a:schemeClr val="bg1">
                    <a:lumMod val="50000"/>
                  </a:schemeClr>
                </a:solidFill>
                <a:latin typeface="Calibri" panose="020F0502020204030204" pitchFamily="34" charset="0"/>
                <a:cs typeface="Calibri" panose="020F0502020204030204" pitchFamily="34" charset="0"/>
              </a:rPr>
              <a:t>alebo kvalifikovaným elektronickým podpisom s mandátnym certifikátom, </a:t>
            </a:r>
            <a:r>
              <a:rPr lang="sk-SK" sz="1100" dirty="0" smtClean="0">
                <a:solidFill>
                  <a:schemeClr val="bg1">
                    <a:lumMod val="50000"/>
                  </a:schemeClr>
                </a:solidFill>
                <a:latin typeface="Calibri" panose="020F0502020204030204" pitchFamily="34" charset="0"/>
                <a:cs typeface="Calibri" panose="020F0502020204030204" pitchFamily="34" charset="0"/>
              </a:rPr>
              <a:t>alebo V</a:t>
            </a:r>
            <a:r>
              <a:rPr lang="sk-SK" sz="1100" dirty="0">
                <a:solidFill>
                  <a:schemeClr val="bg1">
                    <a:lumMod val="50000"/>
                  </a:schemeClr>
                </a:solidFill>
                <a:latin typeface="Calibri" panose="020F0502020204030204" pitchFamily="34" charset="0"/>
                <a:cs typeface="Calibri" panose="020F0502020204030204" pitchFamily="34" charset="0"/>
              </a:rPr>
              <a:t> prípade, ak takto podaná žiadosť nebude spĺňať vyššie uvedené podmienky, SAŽP </a:t>
            </a:r>
            <a:r>
              <a:rPr lang="sk-SK" sz="1100" dirty="0" smtClean="0">
                <a:solidFill>
                  <a:schemeClr val="bg1">
                    <a:lumMod val="50000"/>
                  </a:schemeClr>
                </a:solidFill>
                <a:latin typeface="Calibri" panose="020F0502020204030204" pitchFamily="34" charset="0"/>
                <a:cs typeface="Calibri" panose="020F0502020204030204" pitchFamily="34" charset="0"/>
              </a:rPr>
              <a:t>	takúto </a:t>
            </a:r>
            <a:r>
              <a:rPr lang="sk-SK" sz="1100" dirty="0">
                <a:solidFill>
                  <a:schemeClr val="bg1">
                    <a:lumMod val="50000"/>
                  </a:schemeClr>
                </a:solidFill>
                <a:latin typeface="Calibri" panose="020F0502020204030204" pitchFamily="34" charset="0"/>
                <a:cs typeface="Calibri" panose="020F0502020204030204" pitchFamily="34" charset="0"/>
              </a:rPr>
              <a:t>žiadosť nebude akceptovať a žiadosť bude z procesu administrovania vyradená</a:t>
            </a:r>
            <a:r>
              <a:rPr lang="sk-SK" sz="1100" dirty="0" smtClean="0">
                <a:solidFill>
                  <a:schemeClr val="bg1">
                    <a:lumMod val="50000"/>
                  </a:schemeClr>
                </a:solidFill>
                <a:latin typeface="Calibri" panose="020F0502020204030204" pitchFamily="34" charset="0"/>
                <a:cs typeface="Calibri" panose="020F0502020204030204" pitchFamily="34" charset="0"/>
              </a:rPr>
              <a:t>.</a:t>
            </a:r>
          </a:p>
          <a:p>
            <a:pPr marL="0" lvl="0" indent="0" algn="just">
              <a:buNone/>
            </a:pPr>
            <a:r>
              <a:rPr lang="sk-SK" sz="1100" dirty="0" smtClean="0">
                <a:solidFill>
                  <a:schemeClr val="bg1">
                    <a:lumMod val="50000"/>
                  </a:schemeClr>
                </a:solidFill>
                <a:latin typeface="Calibri" panose="020F0502020204030204" pitchFamily="34" charset="0"/>
                <a:cs typeface="Calibri" panose="020F0502020204030204" pitchFamily="34" charset="0"/>
              </a:rPr>
              <a:t>b)doručenie </a:t>
            </a:r>
            <a:r>
              <a:rPr lang="sk-SK" sz="1100" dirty="0">
                <a:solidFill>
                  <a:schemeClr val="bg1">
                    <a:lumMod val="50000"/>
                  </a:schemeClr>
                </a:solidFill>
                <a:latin typeface="Calibri" panose="020F0502020204030204" pitchFamily="34" charset="0"/>
                <a:cs typeface="Calibri" panose="020F0502020204030204" pitchFamily="34" charset="0"/>
              </a:rPr>
              <a:t>1 originálu žiadosti vrátane príloh </a:t>
            </a:r>
            <a:r>
              <a:rPr lang="sk-SK" sz="1100" dirty="0">
                <a:solidFill>
                  <a:srgbClr val="42AA32"/>
                </a:solidFill>
                <a:latin typeface="Calibri" panose="020F0502020204030204" pitchFamily="34" charset="0"/>
                <a:cs typeface="Calibri" panose="020F0502020204030204" pitchFamily="34" charset="0"/>
              </a:rPr>
              <a:t>na adresu sídla SAŽP osobne </a:t>
            </a:r>
            <a:r>
              <a:rPr lang="sk-SK" sz="1100" dirty="0">
                <a:solidFill>
                  <a:schemeClr val="bg1">
                    <a:lumMod val="50000"/>
                  </a:schemeClr>
                </a:solidFill>
                <a:latin typeface="Calibri" panose="020F0502020204030204" pitchFamily="34" charset="0"/>
                <a:cs typeface="Calibri" panose="020F0502020204030204" pitchFamily="34" charset="0"/>
              </a:rPr>
              <a:t>(rozhodujúcim dátumom je dátum doručenia žiadosti vrátane príloh na adresu sídla SAŽP najneskôr v posledný deň termínu na podanie žiadosti počas úradných hodín</a:t>
            </a:r>
            <a:r>
              <a:rPr lang="sk-SK" sz="1100" dirty="0" smtClean="0">
                <a:solidFill>
                  <a:schemeClr val="bg1">
                    <a:lumMod val="50000"/>
                  </a:schemeClr>
                </a:solidFill>
                <a:latin typeface="Calibri" panose="020F0502020204030204" pitchFamily="34" charset="0"/>
                <a:cs typeface="Calibri" panose="020F0502020204030204" pitchFamily="34" charset="0"/>
              </a:rPr>
              <a:t>).</a:t>
            </a:r>
          </a:p>
          <a:p>
            <a:pPr marL="0" lvl="0" indent="0" algn="just">
              <a:buNone/>
            </a:pPr>
            <a:r>
              <a:rPr lang="sk-SK" sz="1100" dirty="0" smtClean="0">
                <a:solidFill>
                  <a:schemeClr val="bg1">
                    <a:lumMod val="50000"/>
                  </a:schemeClr>
                </a:solidFill>
                <a:latin typeface="Calibri" panose="020F0502020204030204" pitchFamily="34" charset="0"/>
                <a:cs typeface="Calibri" panose="020F0502020204030204" pitchFamily="34" charset="0"/>
              </a:rPr>
              <a:t>c)doručenie </a:t>
            </a:r>
            <a:r>
              <a:rPr lang="sk-SK" sz="1100" dirty="0">
                <a:solidFill>
                  <a:schemeClr val="bg1">
                    <a:lumMod val="50000"/>
                  </a:schemeClr>
                </a:solidFill>
                <a:latin typeface="Calibri" panose="020F0502020204030204" pitchFamily="34" charset="0"/>
                <a:cs typeface="Calibri" panose="020F0502020204030204" pitchFamily="34" charset="0"/>
              </a:rPr>
              <a:t>1 originálu žiadosti vrátane príloh </a:t>
            </a:r>
            <a:r>
              <a:rPr lang="sk-SK" sz="1100" dirty="0">
                <a:solidFill>
                  <a:srgbClr val="42AA32"/>
                </a:solidFill>
                <a:latin typeface="Calibri" panose="020F0502020204030204" pitchFamily="34" charset="0"/>
                <a:cs typeface="Calibri" panose="020F0502020204030204" pitchFamily="34" charset="0"/>
              </a:rPr>
              <a:t>poštou na adresu sídla SAŽP </a:t>
            </a:r>
            <a:r>
              <a:rPr lang="sk-SK" sz="1100" dirty="0">
                <a:solidFill>
                  <a:schemeClr val="bg1">
                    <a:lumMod val="50000"/>
                  </a:schemeClr>
                </a:solidFill>
                <a:latin typeface="Calibri" panose="020F0502020204030204" pitchFamily="34" charset="0"/>
                <a:cs typeface="Calibri" panose="020F0502020204030204" pitchFamily="34" charset="0"/>
              </a:rPr>
              <a:t>(rozhodujúcim dátumom je dátum odovzdania žiadosti vrátane príloh na poštovú prepravu najneskôr v posledný deň termínu na podanie žiadosti</a:t>
            </a:r>
            <a:r>
              <a:rPr lang="sk-SK" sz="1100" dirty="0" smtClean="0">
                <a:solidFill>
                  <a:schemeClr val="bg1">
                    <a:lumMod val="50000"/>
                  </a:schemeClr>
                </a:solidFill>
                <a:latin typeface="Calibri" panose="020F0502020204030204" pitchFamily="34" charset="0"/>
                <a:cs typeface="Calibri" panose="020F0502020204030204" pitchFamily="34" charset="0"/>
              </a:rPr>
              <a:t>).</a:t>
            </a:r>
            <a:endParaRPr lang="sk-SK" sz="1100" dirty="0">
              <a:solidFill>
                <a:schemeClr val="bg1">
                  <a:lumMod val="50000"/>
                </a:schemeClr>
              </a:solidFill>
              <a:latin typeface="Calibri" panose="020F0502020204030204" pitchFamily="34" charset="0"/>
              <a:cs typeface="Calibri" panose="020F0502020204030204" pitchFamily="34" charset="0"/>
            </a:endParaRPr>
          </a:p>
        </p:txBody>
      </p:sp>
      <p:sp>
        <p:nvSpPr>
          <p:cNvPr id="5"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sk-SK"/>
          </a:p>
        </p:txBody>
      </p:sp>
      <p:pic>
        <p:nvPicPr>
          <p:cNvPr id="6" name="Obrázo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143" y="1171043"/>
            <a:ext cx="1439652" cy="990521"/>
          </a:xfrm>
          <a:prstGeom prst="rect">
            <a:avLst/>
          </a:prstGeom>
        </p:spPr>
      </p:pic>
      <p:pic>
        <p:nvPicPr>
          <p:cNvPr id="4" name="Obrázo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3284" y="5342445"/>
            <a:ext cx="1618916" cy="959768"/>
          </a:xfrm>
          <a:prstGeom prst="rect">
            <a:avLst/>
          </a:prstGeom>
        </p:spPr>
      </p:pic>
      <p:pic>
        <p:nvPicPr>
          <p:cNvPr id="7" name="Obrázo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475" y="5366979"/>
            <a:ext cx="1618916" cy="940535"/>
          </a:xfrm>
          <a:prstGeom prst="rect">
            <a:avLst/>
          </a:prstGeom>
        </p:spPr>
      </p:pic>
      <p:pic>
        <p:nvPicPr>
          <p:cNvPr id="8" name="Obrázo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2706" y="5362524"/>
            <a:ext cx="1444011" cy="940535"/>
          </a:xfrm>
          <a:prstGeom prst="rect">
            <a:avLst/>
          </a:prstGeom>
        </p:spPr>
      </p:pic>
      <p:pic>
        <p:nvPicPr>
          <p:cNvPr id="9" name="Obrázo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6803" y="2323308"/>
            <a:ext cx="1476331" cy="935836"/>
          </a:xfrm>
          <a:prstGeom prst="rect">
            <a:avLst/>
          </a:prstGeom>
        </p:spPr>
      </p:pic>
      <p:sp>
        <p:nvSpPr>
          <p:cNvPr id="10" name="Nadpis 1"/>
          <p:cNvSpPr txBox="1">
            <a:spLocks/>
          </p:cNvSpPr>
          <p:nvPr/>
        </p:nvSpPr>
        <p:spPr>
          <a:xfrm>
            <a:off x="415143" y="3297039"/>
            <a:ext cx="1510394" cy="92404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sz="1400" b="1" dirty="0" smtClean="0">
                <a:solidFill>
                  <a:srgbClr val="42AA32"/>
                </a:solidFill>
                <a:latin typeface="Calibri" panose="020F0502020204030204" pitchFamily="34" charset="0"/>
                <a:cs typeface="Calibri" panose="020F0502020204030204" pitchFamily="34" charset="0"/>
              </a:rPr>
              <a:t>Termín na podanie žiadosti je: 30.9.2024</a:t>
            </a:r>
            <a:r>
              <a:rPr lang="sk-SK" sz="1400" b="1" i="1" cap="all" dirty="0" smtClean="0">
                <a:latin typeface="Calibri" panose="020F0502020204030204" pitchFamily="34" charset="0"/>
                <a:cs typeface="Calibri" panose="020F0502020204030204" pitchFamily="34" charset="0"/>
              </a:rPr>
              <a:t/>
            </a:r>
            <a:br>
              <a:rPr lang="sk-SK" sz="1400" b="1" i="1" cap="all" dirty="0" smtClean="0">
                <a:latin typeface="Calibri" panose="020F0502020204030204" pitchFamily="34" charset="0"/>
                <a:cs typeface="Calibri" panose="020F0502020204030204" pitchFamily="34" charset="0"/>
              </a:rPr>
            </a:br>
            <a:r>
              <a:rPr lang="sk-SK" sz="1400" b="1" dirty="0" smtClean="0">
                <a:solidFill>
                  <a:schemeClr val="tx1">
                    <a:lumMod val="75000"/>
                    <a:lumOff val="25000"/>
                  </a:schemeClr>
                </a:solidFill>
                <a:latin typeface="Calibri" panose="020F0502020204030204" pitchFamily="34" charset="0"/>
                <a:cs typeface="Calibri" panose="020F0502020204030204" pitchFamily="34" charset="0"/>
              </a:rPr>
              <a:t/>
            </a:r>
            <a:br>
              <a:rPr lang="sk-SK" sz="1400" b="1" dirty="0" smtClean="0">
                <a:solidFill>
                  <a:schemeClr val="tx1">
                    <a:lumMod val="75000"/>
                    <a:lumOff val="25000"/>
                  </a:schemeClr>
                </a:solidFill>
                <a:latin typeface="Calibri" panose="020F0502020204030204" pitchFamily="34" charset="0"/>
                <a:cs typeface="Calibri" panose="020F0502020204030204" pitchFamily="34" charset="0"/>
              </a:rPr>
            </a:br>
            <a:endParaRPr lang="sk-SK" sz="1400" dirty="0">
              <a:latin typeface="Calibri" panose="020F0502020204030204" pitchFamily="34" charset="0"/>
              <a:cs typeface="Calibri" panose="020F0502020204030204" pitchFamily="34" charset="0"/>
            </a:endParaRPr>
          </a:p>
        </p:txBody>
      </p:sp>
      <p:sp>
        <p:nvSpPr>
          <p:cNvPr id="11" name="Obdĺžnik 10"/>
          <p:cNvSpPr/>
          <p:nvPr/>
        </p:nvSpPr>
        <p:spPr>
          <a:xfrm>
            <a:off x="395535" y="4221088"/>
            <a:ext cx="2088232" cy="1107996"/>
          </a:xfrm>
          <a:prstGeom prst="rect">
            <a:avLst/>
          </a:prstGeom>
        </p:spPr>
        <p:txBody>
          <a:bodyPr wrap="square">
            <a:spAutoFit/>
          </a:bodyPr>
          <a:lstStyle/>
          <a:p>
            <a:r>
              <a:rPr lang="sk-SK" sz="1100" b="1" u="sng" dirty="0">
                <a:solidFill>
                  <a:srgbClr val="42AA32"/>
                </a:solidFill>
                <a:latin typeface="Calibri" panose="020F0502020204030204" pitchFamily="34" charset="0"/>
                <a:cs typeface="Calibri" panose="020F0502020204030204" pitchFamily="34" charset="0"/>
              </a:rPr>
              <a:t>Žiadosť musí byť podaná a vygenerovaná prostredníctvom webovej aplikácie na rok 2024 a zároveň</a:t>
            </a:r>
          </a:p>
          <a:p>
            <a:r>
              <a:rPr lang="sk-SK" sz="1100" b="1" u="sng" dirty="0">
                <a:solidFill>
                  <a:srgbClr val="42AA32"/>
                </a:solidFill>
                <a:latin typeface="Calibri" panose="020F0502020204030204" pitchFamily="34" charset="0"/>
                <a:cs typeface="Calibri" panose="020F0502020204030204" pitchFamily="34" charset="0"/>
              </a:rPr>
              <a:t>odoslaná jedným zo spôsobov uvedených v bode 1.</a:t>
            </a:r>
          </a:p>
        </p:txBody>
      </p:sp>
    </p:spTree>
    <p:extLst>
      <p:ext uri="{BB962C8B-B14F-4D97-AF65-F5344CB8AC3E}">
        <p14:creationId xmlns:p14="http://schemas.microsoft.com/office/powerpoint/2010/main" val="397150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692696"/>
            <a:ext cx="2386608" cy="504056"/>
          </a:xfrm>
        </p:spPr>
        <p:txBody>
          <a:bodyPr>
            <a:noAutofit/>
          </a:bodyPr>
          <a:lstStyle/>
          <a:p>
            <a:r>
              <a:rPr lang="sk-SK" sz="1400" b="1" dirty="0" smtClean="0">
                <a:solidFill>
                  <a:srgbClr val="00B050"/>
                </a:solidFill>
                <a:latin typeface="Calibri" panose="020F0502020204030204" pitchFamily="34" charset="0"/>
                <a:cs typeface="Calibri" panose="020F0502020204030204" pitchFamily="34" charset="0"/>
              </a:rPr>
              <a:t>Maximálna výška požadovanej dotácie</a:t>
            </a:r>
            <a:r>
              <a:rPr lang="sk-SK" sz="1400" b="1" dirty="0" smtClean="0">
                <a:solidFill>
                  <a:srgbClr val="00B050"/>
                </a:solidFill>
              </a:rPr>
              <a:t>:</a:t>
            </a:r>
            <a:endParaRPr lang="sk-SK" sz="1400" b="1" dirty="0">
              <a:solidFill>
                <a:srgbClr val="00B050"/>
              </a:solidFill>
            </a:endParaRPr>
          </a:p>
        </p:txBody>
      </p:sp>
      <p:sp>
        <p:nvSpPr>
          <p:cNvPr id="3" name="Zástupný objekt pre obsah 2"/>
          <p:cNvSpPr>
            <a:spLocks noGrp="1"/>
          </p:cNvSpPr>
          <p:nvPr>
            <p:ph idx="1"/>
          </p:nvPr>
        </p:nvSpPr>
        <p:spPr>
          <a:xfrm>
            <a:off x="2527930" y="692696"/>
            <a:ext cx="4060294" cy="1584175"/>
          </a:xfrm>
        </p:spPr>
        <p:txBody>
          <a:bodyPr>
            <a:normAutofit/>
          </a:bodyPr>
          <a:lstStyle/>
          <a:p>
            <a:pPr marL="0" indent="0" algn="just">
              <a:buNone/>
            </a:pPr>
            <a:r>
              <a:rPr lang="sk-SK" sz="1100" b="1" dirty="0">
                <a:solidFill>
                  <a:srgbClr val="00B050"/>
                </a:solidFill>
                <a:latin typeface="Calibri" panose="020F0502020204030204" pitchFamily="34" charset="0"/>
                <a:cs typeface="Calibri" panose="020F0502020204030204" pitchFamily="34" charset="0"/>
              </a:rPr>
              <a:t>Maximálna výška požadovanej dotácie pre všetky činnosti ZVF1, ZVF2, ZVF3 je </a:t>
            </a:r>
            <a:r>
              <a:rPr lang="sk-SK" sz="1100" b="1" dirty="0" smtClean="0">
                <a:solidFill>
                  <a:srgbClr val="00B050"/>
                </a:solidFill>
                <a:latin typeface="Calibri" panose="020F0502020204030204" pitchFamily="34" charset="0"/>
                <a:cs typeface="Calibri" panose="020F0502020204030204" pitchFamily="34" charset="0"/>
              </a:rPr>
              <a:t>8.000,00 </a:t>
            </a:r>
            <a:r>
              <a:rPr lang="sk-SK" sz="1100" b="1" dirty="0">
                <a:solidFill>
                  <a:srgbClr val="00B050"/>
                </a:solidFill>
                <a:latin typeface="Calibri" panose="020F0502020204030204" pitchFamily="34" charset="0"/>
                <a:cs typeface="Calibri" panose="020F0502020204030204" pitchFamily="34" charset="0"/>
              </a:rPr>
              <a:t>eur </a:t>
            </a:r>
            <a:r>
              <a:rPr lang="sk-SK" sz="1100" dirty="0">
                <a:solidFill>
                  <a:schemeClr val="bg1">
                    <a:lumMod val="50000"/>
                  </a:schemeClr>
                </a:solidFill>
                <a:latin typeface="Calibri" panose="020F0502020204030204" pitchFamily="34" charset="0"/>
                <a:cs typeface="Calibri" panose="020F0502020204030204" pitchFamily="34" charset="0"/>
              </a:rPr>
              <a:t>pri dodržaní podmienky minimálneho </a:t>
            </a:r>
            <a:r>
              <a:rPr lang="sk-SK" sz="1100" dirty="0" smtClean="0">
                <a:solidFill>
                  <a:schemeClr val="bg1">
                    <a:lumMod val="50000"/>
                  </a:schemeClr>
                </a:solidFill>
                <a:latin typeface="Calibri" panose="020F0502020204030204" pitchFamily="34" charset="0"/>
                <a:cs typeface="Calibri" panose="020F0502020204030204" pitchFamily="34" charset="0"/>
              </a:rPr>
              <a:t>1% </a:t>
            </a:r>
            <a:r>
              <a:rPr lang="sk-SK" sz="1100" dirty="0">
                <a:solidFill>
                  <a:schemeClr val="bg1">
                    <a:lumMod val="50000"/>
                  </a:schemeClr>
                </a:solidFill>
                <a:latin typeface="Calibri" panose="020F0502020204030204" pitchFamily="34" charset="0"/>
                <a:cs typeface="Calibri" panose="020F0502020204030204" pitchFamily="34" charset="0"/>
              </a:rPr>
              <a:t>spolufinancovania oprávnených nákladov projektu zo strany žiadateľa z vlastných zdrojov</a:t>
            </a:r>
            <a:r>
              <a:rPr lang="sk-SK" sz="1100" dirty="0" smtClean="0">
                <a:solidFill>
                  <a:schemeClr val="bg1">
                    <a:lumMod val="50000"/>
                  </a:schemeClr>
                </a:solidFill>
                <a:latin typeface="Calibri" panose="020F0502020204030204" pitchFamily="34" charset="0"/>
                <a:cs typeface="Calibri" panose="020F0502020204030204" pitchFamily="34" charset="0"/>
              </a:rPr>
              <a:t>.</a:t>
            </a:r>
            <a:endParaRPr lang="sk-SK" sz="1100" b="1" dirty="0" smtClean="0">
              <a:solidFill>
                <a:srgbClr val="42AA32"/>
              </a:solidFill>
              <a:latin typeface="Calibri" panose="020F0502020204030204" pitchFamily="34" charset="0"/>
              <a:cs typeface="Calibri" panose="020F0502020204030204" pitchFamily="34" charset="0"/>
            </a:endParaRPr>
          </a:p>
          <a:p>
            <a:pPr marL="0" indent="0" algn="just">
              <a:buNone/>
            </a:pPr>
            <a:r>
              <a:rPr lang="sk-SK" sz="1100" b="1" dirty="0" smtClean="0">
                <a:solidFill>
                  <a:srgbClr val="00B050"/>
                </a:solidFill>
                <a:latin typeface="Calibri" panose="020F0502020204030204" pitchFamily="34" charset="0"/>
                <a:cs typeface="Calibri" panose="020F0502020204030204" pitchFamily="34" charset="0"/>
              </a:rPr>
              <a:t>Podmienkou </a:t>
            </a:r>
            <a:r>
              <a:rPr lang="sk-SK" sz="1100" b="1" dirty="0">
                <a:solidFill>
                  <a:srgbClr val="00B050"/>
                </a:solidFill>
                <a:latin typeface="Calibri" panose="020F0502020204030204" pitchFamily="34" charset="0"/>
                <a:cs typeface="Calibri" panose="020F0502020204030204" pitchFamily="34" charset="0"/>
              </a:rPr>
              <a:t>čerpania dotácie zo ZVF je otvorenie samostatného </a:t>
            </a:r>
            <a:r>
              <a:rPr lang="sk-SK" sz="1100" b="1" dirty="0" smtClean="0">
                <a:solidFill>
                  <a:srgbClr val="00B050"/>
                </a:solidFill>
                <a:latin typeface="Calibri" panose="020F0502020204030204" pitchFamily="34" charset="0"/>
                <a:cs typeface="Calibri" panose="020F0502020204030204" pitchFamily="34" charset="0"/>
              </a:rPr>
              <a:t>neúročeného bankového </a:t>
            </a:r>
            <a:r>
              <a:rPr lang="sk-SK" sz="1100" b="1" dirty="0">
                <a:solidFill>
                  <a:srgbClr val="00B050"/>
                </a:solidFill>
                <a:latin typeface="Calibri" panose="020F0502020204030204" pitchFamily="34" charset="0"/>
                <a:cs typeface="Calibri" panose="020F0502020204030204" pitchFamily="34" charset="0"/>
              </a:rPr>
              <a:t>účtu</a:t>
            </a:r>
            <a:r>
              <a:rPr lang="sk-SK" sz="1100" b="1" dirty="0" smtClean="0">
                <a:solidFill>
                  <a:srgbClr val="00B050"/>
                </a:solidFill>
                <a:latin typeface="Calibri" panose="020F0502020204030204" pitchFamily="34" charset="0"/>
                <a:cs typeface="Calibri" panose="020F0502020204030204" pitchFamily="34" charset="0"/>
              </a:rPr>
              <a:t>.</a:t>
            </a:r>
          </a:p>
          <a:p>
            <a:pPr marL="0" indent="0" algn="just">
              <a:buNone/>
            </a:pPr>
            <a:r>
              <a:rPr lang="sk-SK" sz="1100" b="1" dirty="0" smtClean="0">
                <a:solidFill>
                  <a:srgbClr val="00B050"/>
                </a:solidFill>
                <a:latin typeface="Calibri" panose="020F0502020204030204" pitchFamily="34" charset="0"/>
                <a:cs typeface="Calibri" panose="020F0502020204030204" pitchFamily="34" charset="0"/>
              </a:rPr>
              <a:t> </a:t>
            </a:r>
            <a:r>
              <a:rPr lang="sk-SK" sz="1100" b="1" dirty="0">
                <a:solidFill>
                  <a:srgbClr val="00B050"/>
                </a:solidFill>
                <a:latin typeface="Calibri" panose="020F0502020204030204" pitchFamily="34" charset="0"/>
                <a:cs typeface="Calibri" panose="020F0502020204030204" pitchFamily="34" charset="0"/>
              </a:rPr>
              <a:t>Účet musí byť zriadený najneskôr ku dňu podpisu zmluvy.</a:t>
            </a:r>
            <a:endParaRPr lang="sk-SK" sz="1100" dirty="0">
              <a:solidFill>
                <a:srgbClr val="00B050"/>
              </a:solidFill>
              <a:latin typeface="Calibri" panose="020F0502020204030204" pitchFamily="34" charset="0"/>
              <a:cs typeface="Calibri" panose="020F0502020204030204" pitchFamily="34" charset="0"/>
            </a:endParaRPr>
          </a:p>
          <a:p>
            <a:pPr marL="0" indent="0" algn="just">
              <a:buNone/>
            </a:pPr>
            <a:endParaRPr lang="sk-SK" sz="1100" dirty="0" smtClean="0"/>
          </a:p>
          <a:p>
            <a:pPr marL="0" indent="0">
              <a:buNone/>
            </a:pPr>
            <a:endParaRPr lang="sk-SK" sz="1100" dirty="0"/>
          </a:p>
        </p:txBody>
      </p:sp>
      <p:sp>
        <p:nvSpPr>
          <p:cNvPr id="5" name="Nadpis 1"/>
          <p:cNvSpPr txBox="1">
            <a:spLocks/>
          </p:cNvSpPr>
          <p:nvPr/>
        </p:nvSpPr>
        <p:spPr>
          <a:xfrm>
            <a:off x="457200" y="2668754"/>
            <a:ext cx="1738536" cy="61623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sk-SK" sz="1400" b="1" dirty="0" smtClean="0">
                <a:solidFill>
                  <a:srgbClr val="00B050"/>
                </a:solidFill>
                <a:latin typeface="Calibri" panose="020F0502020204030204" pitchFamily="34" charset="0"/>
                <a:cs typeface="Calibri" panose="020F0502020204030204" pitchFamily="34" charset="0"/>
              </a:rPr>
              <a:t>Oprávnené  obdobie:</a:t>
            </a:r>
            <a:endParaRPr lang="sk-SK" sz="1400" b="1" dirty="0">
              <a:solidFill>
                <a:srgbClr val="00B050"/>
              </a:solidFill>
              <a:latin typeface="Calibri" panose="020F0502020204030204" pitchFamily="34" charset="0"/>
              <a:cs typeface="Calibri" panose="020F0502020204030204" pitchFamily="34" charset="0"/>
            </a:endParaRPr>
          </a:p>
        </p:txBody>
      </p:sp>
      <p:sp>
        <p:nvSpPr>
          <p:cNvPr id="6" name="Obdĺžnik 5"/>
          <p:cNvSpPr/>
          <p:nvPr/>
        </p:nvSpPr>
        <p:spPr>
          <a:xfrm>
            <a:off x="2627784" y="2828324"/>
            <a:ext cx="2088232" cy="1179169"/>
          </a:xfrm>
          <a:prstGeom prst="rect">
            <a:avLst/>
          </a:prstGeom>
        </p:spPr>
        <p:txBody>
          <a:bodyPr wrap="square">
            <a:spAutoFit/>
          </a:bodyPr>
          <a:lstStyle/>
          <a:p>
            <a:pPr>
              <a:lnSpc>
                <a:spcPct val="107000"/>
              </a:lnSpc>
              <a:spcAft>
                <a:spcPts val="0"/>
              </a:spcAft>
            </a:pPr>
            <a:r>
              <a:rPr lang="sk-SK" sz="11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Za oprávnené obdobie na</a:t>
            </a:r>
            <a:r>
              <a:rPr lang="sk-SK" sz="1100" b="1"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 </a:t>
            </a:r>
            <a:r>
              <a:rPr lang="sk-SK" sz="1100" dirty="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realizáciu projektu sa považuje </a:t>
            </a:r>
            <a:r>
              <a:rPr lang="sk-SK" sz="11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rPr>
              <a:t>termín presne špecifikovaný vo výzve  </a:t>
            </a:r>
          </a:p>
          <a:p>
            <a:pPr>
              <a:lnSpc>
                <a:spcPct val="107000"/>
              </a:lnSpc>
              <a:spcAft>
                <a:spcPts val="0"/>
              </a:spcAft>
            </a:pPr>
            <a:endParaRPr lang="sk-SK" sz="1100" dirty="0" smtClean="0">
              <a:solidFill>
                <a:schemeClr val="bg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sk-SK" sz="11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od 01. </a:t>
            </a:r>
            <a:r>
              <a:rPr lang="sk-SK" sz="11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01. </a:t>
            </a:r>
            <a:r>
              <a:rPr lang="sk-SK" sz="11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2024 </a:t>
            </a:r>
            <a:r>
              <a:rPr lang="sk-SK" sz="1100" b="1" dirty="0">
                <a:solidFill>
                  <a:srgbClr val="00B050"/>
                </a:solidFill>
                <a:latin typeface="Calibri" panose="020F0502020204030204" pitchFamily="34" charset="0"/>
                <a:ea typeface="Calibri" panose="020F0502020204030204" pitchFamily="34" charset="0"/>
                <a:cs typeface="Times New Roman" panose="02020603050405020304" pitchFamily="18" charset="0"/>
              </a:rPr>
              <a:t>do 31. </a:t>
            </a:r>
            <a:r>
              <a:rPr lang="sk-SK" sz="1100" b="1" dirty="0" smtClean="0">
                <a:solidFill>
                  <a:srgbClr val="00B050"/>
                </a:solidFill>
                <a:latin typeface="Calibri" panose="020F0502020204030204" pitchFamily="34" charset="0"/>
                <a:ea typeface="Calibri" panose="020F0502020204030204" pitchFamily="34" charset="0"/>
                <a:cs typeface="Times New Roman" panose="02020603050405020304" pitchFamily="18" charset="0"/>
              </a:rPr>
              <a:t>10. 2025</a:t>
            </a:r>
            <a:endParaRPr lang="sk-SK" sz="1100" dirty="0">
              <a:solidFill>
                <a:srgbClr val="00B05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2" name="Obrázok 11"/>
          <p:cNvPicPr>
            <a:picLocks noChangeAspect="1"/>
          </p:cNvPicPr>
          <p:nvPr/>
        </p:nvPicPr>
        <p:blipFill>
          <a:blip r:embed="rId2"/>
          <a:stretch>
            <a:fillRect/>
          </a:stretch>
        </p:blipFill>
        <p:spPr>
          <a:xfrm>
            <a:off x="656644" y="4637014"/>
            <a:ext cx="1321678" cy="1534070"/>
          </a:xfrm>
          <a:prstGeom prst="rect">
            <a:avLst/>
          </a:prstGeom>
        </p:spPr>
      </p:pic>
      <p:pic>
        <p:nvPicPr>
          <p:cNvPr id="13" name="Obrázo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5093" y="4651009"/>
            <a:ext cx="1315355" cy="1550744"/>
          </a:xfrm>
          <a:prstGeom prst="rect">
            <a:avLst/>
          </a:prstGeom>
        </p:spPr>
      </p:pic>
      <p:pic>
        <p:nvPicPr>
          <p:cNvPr id="14" name="Obrázok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6324" y="4624267"/>
            <a:ext cx="1321678" cy="1559565"/>
          </a:xfrm>
          <a:prstGeom prst="rect">
            <a:avLst/>
          </a:prstGeom>
        </p:spPr>
      </p:pic>
      <p:pic>
        <p:nvPicPr>
          <p:cNvPr id="16" name="Obrázo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3201" y="4650011"/>
            <a:ext cx="1242787" cy="1551742"/>
          </a:xfrm>
          <a:prstGeom prst="rect">
            <a:avLst/>
          </a:prstGeom>
        </p:spPr>
      </p:pic>
    </p:spTree>
    <p:extLst>
      <p:ext uri="{BB962C8B-B14F-4D97-AF65-F5344CB8AC3E}">
        <p14:creationId xmlns:p14="http://schemas.microsoft.com/office/powerpoint/2010/main" val="234858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599" y="609600"/>
            <a:ext cx="1658145" cy="1320800"/>
          </a:xfrm>
        </p:spPr>
        <p:txBody>
          <a:bodyPr>
            <a:normAutofit/>
          </a:bodyPr>
          <a:lstStyle/>
          <a:p>
            <a:r>
              <a:rPr lang="sk-SK" sz="1400" b="1" dirty="0">
                <a:solidFill>
                  <a:srgbClr val="00B050"/>
                </a:solidFill>
                <a:latin typeface="Calibri" panose="020F0502020204030204" pitchFamily="34" charset="0"/>
                <a:cs typeface="Calibri" panose="020F0502020204030204" pitchFamily="34" charset="0"/>
              </a:rPr>
              <a:t>Podpora formou dotácie sa neposkytne</a:t>
            </a:r>
            <a:br>
              <a:rPr lang="sk-SK" sz="1400" b="1" dirty="0">
                <a:solidFill>
                  <a:srgbClr val="00B050"/>
                </a:solidFill>
                <a:latin typeface="Calibri" panose="020F0502020204030204" pitchFamily="34" charset="0"/>
                <a:cs typeface="Calibri" panose="020F0502020204030204" pitchFamily="34" charset="0"/>
              </a:rPr>
            </a:br>
            <a:r>
              <a:rPr lang="sk-SK" sz="1400" b="1" dirty="0">
                <a:solidFill>
                  <a:srgbClr val="00B050"/>
                </a:solidFill>
                <a:latin typeface="Calibri" panose="020F0502020204030204" pitchFamily="34" charset="0"/>
                <a:cs typeface="Calibri" panose="020F0502020204030204" pitchFamily="34" charset="0"/>
              </a:rPr>
              <a:t>žiadateľovi:</a:t>
            </a:r>
          </a:p>
        </p:txBody>
      </p:sp>
      <p:sp>
        <p:nvSpPr>
          <p:cNvPr id="3" name="Zástupný objekt pre obsah 2"/>
          <p:cNvSpPr>
            <a:spLocks noGrp="1"/>
          </p:cNvSpPr>
          <p:nvPr>
            <p:ph idx="1"/>
          </p:nvPr>
        </p:nvSpPr>
        <p:spPr>
          <a:xfrm>
            <a:off x="2483768" y="609599"/>
            <a:ext cx="5040560" cy="2963417"/>
          </a:xfrm>
        </p:spPr>
        <p:txBody>
          <a:bodyPr>
            <a:normAutofit fontScale="92500" lnSpcReduction="20000"/>
          </a:bodyPr>
          <a:lstStyle/>
          <a:p>
            <a:r>
              <a:rPr lang="sk-SK" sz="1050" dirty="0">
                <a:solidFill>
                  <a:schemeClr val="bg1">
                    <a:lumMod val="50000"/>
                  </a:schemeClr>
                </a:solidFill>
                <a:latin typeface="Calibri" panose="020F0502020204030204" pitchFamily="34" charset="0"/>
                <a:cs typeface="Calibri" panose="020F0502020204030204" pitchFamily="34" charset="0"/>
              </a:rPr>
              <a:t>ktorý </a:t>
            </a:r>
            <a:r>
              <a:rPr lang="sk-SK" sz="1050" u="sng" dirty="0">
                <a:solidFill>
                  <a:schemeClr val="bg1">
                    <a:lumMod val="50000"/>
                  </a:schemeClr>
                </a:solidFill>
                <a:latin typeface="Calibri" panose="020F0502020204030204" pitchFamily="34" charset="0"/>
                <a:cs typeface="Calibri" panose="020F0502020204030204" pitchFamily="34" charset="0"/>
              </a:rPr>
              <a:t>porušil finančnú </a:t>
            </a:r>
            <a:r>
              <a:rPr lang="sk-SK" sz="1050" u="sng" dirty="0" smtClean="0">
                <a:solidFill>
                  <a:schemeClr val="bg1">
                    <a:lumMod val="50000"/>
                  </a:schemeClr>
                </a:solidFill>
                <a:latin typeface="Calibri" panose="020F0502020204030204" pitchFamily="34" charset="0"/>
                <a:cs typeface="Calibri" panose="020F0502020204030204" pitchFamily="34" charset="0"/>
              </a:rPr>
              <a:t>disciplínu pri </a:t>
            </a:r>
            <a:r>
              <a:rPr lang="sk-SK" sz="1050" u="sng" dirty="0">
                <a:solidFill>
                  <a:schemeClr val="bg1">
                    <a:lumMod val="50000"/>
                  </a:schemeClr>
                </a:solidFill>
                <a:latin typeface="Calibri" panose="020F0502020204030204" pitchFamily="34" charset="0"/>
                <a:cs typeface="Calibri" panose="020F0502020204030204" pitchFamily="34" charset="0"/>
              </a:rPr>
              <a:t>nakladaní s prostriedkami EF, SAŽP</a:t>
            </a:r>
          </a:p>
          <a:p>
            <a:pPr marL="0" indent="0">
              <a:spcBef>
                <a:spcPts val="0"/>
              </a:spcBef>
              <a:buNone/>
            </a:pPr>
            <a:r>
              <a:rPr lang="sk-SK" sz="1050" dirty="0">
                <a:solidFill>
                  <a:schemeClr val="bg1">
                    <a:lumMod val="50000"/>
                  </a:schemeClr>
                </a:solidFill>
                <a:latin typeface="Calibri" panose="020F0502020204030204" pitchFamily="34" charset="0"/>
                <a:cs typeface="Calibri" panose="020F0502020204030204" pitchFamily="34" charset="0"/>
              </a:rPr>
              <a:t>za čo bol žiadateľovi </a:t>
            </a:r>
            <a:r>
              <a:rPr lang="sk-SK" sz="1050" dirty="0" smtClean="0">
                <a:solidFill>
                  <a:schemeClr val="bg1">
                    <a:lumMod val="50000"/>
                  </a:schemeClr>
                </a:solidFill>
                <a:latin typeface="Calibri" panose="020F0502020204030204" pitchFamily="34" charset="0"/>
                <a:cs typeface="Calibri" panose="020F0502020204030204" pitchFamily="34" charset="0"/>
              </a:rPr>
              <a:t>právoplatným rozhodnutím </a:t>
            </a:r>
            <a:r>
              <a:rPr lang="sk-SK" sz="1050" u="sng" dirty="0">
                <a:solidFill>
                  <a:schemeClr val="bg1">
                    <a:lumMod val="50000"/>
                  </a:schemeClr>
                </a:solidFill>
                <a:latin typeface="Calibri" panose="020F0502020204030204" pitchFamily="34" charset="0"/>
                <a:cs typeface="Calibri" panose="020F0502020204030204" pitchFamily="34" charset="0"/>
              </a:rPr>
              <a:t>uložený odvod alebo penále</a:t>
            </a:r>
          </a:p>
          <a:p>
            <a:pPr marL="0" indent="0">
              <a:spcBef>
                <a:spcPts val="0"/>
              </a:spcBef>
              <a:buNone/>
            </a:pPr>
            <a:r>
              <a:rPr lang="sk-SK" sz="1050" dirty="0">
                <a:solidFill>
                  <a:schemeClr val="bg1">
                    <a:lumMod val="50000"/>
                  </a:schemeClr>
                </a:solidFill>
                <a:latin typeface="Calibri" panose="020F0502020204030204" pitchFamily="34" charset="0"/>
                <a:cs typeface="Calibri" panose="020F0502020204030204" pitchFamily="34" charset="0"/>
              </a:rPr>
              <a:t>podľa osobitného predpisu1 v </a:t>
            </a:r>
            <a:r>
              <a:rPr lang="sk-SK" sz="1050" dirty="0" smtClean="0">
                <a:solidFill>
                  <a:schemeClr val="bg1">
                    <a:lumMod val="50000"/>
                  </a:schemeClr>
                </a:solidFill>
                <a:latin typeface="Calibri" panose="020F0502020204030204" pitchFamily="34" charset="0"/>
                <a:cs typeface="Calibri" panose="020F0502020204030204" pitchFamily="34" charset="0"/>
              </a:rPr>
              <a:t>období dvoch </a:t>
            </a:r>
            <a:r>
              <a:rPr lang="sk-SK" sz="1050" dirty="0">
                <a:solidFill>
                  <a:schemeClr val="bg1">
                    <a:lumMod val="50000"/>
                  </a:schemeClr>
                </a:solidFill>
                <a:latin typeface="Calibri" panose="020F0502020204030204" pitchFamily="34" charset="0"/>
                <a:cs typeface="Calibri" panose="020F0502020204030204" pitchFamily="34" charset="0"/>
              </a:rPr>
              <a:t>kalendárnych rokov pred podaním</a:t>
            </a:r>
          </a:p>
          <a:p>
            <a:pPr marL="0" indent="0">
              <a:spcBef>
                <a:spcPts val="0"/>
              </a:spcBef>
              <a:buNone/>
            </a:pPr>
            <a:r>
              <a:rPr lang="sk-SK" sz="1050" dirty="0">
                <a:solidFill>
                  <a:schemeClr val="bg1">
                    <a:lumMod val="50000"/>
                  </a:schemeClr>
                </a:solidFill>
                <a:latin typeface="Calibri" panose="020F0502020204030204" pitchFamily="34" charset="0"/>
                <a:cs typeface="Calibri" panose="020F0502020204030204" pitchFamily="34" charset="0"/>
              </a:rPr>
              <a:t>žiadosti o </a:t>
            </a:r>
            <a:r>
              <a:rPr lang="sk-SK" sz="1050" dirty="0" smtClean="0">
                <a:solidFill>
                  <a:schemeClr val="bg1">
                    <a:lumMod val="50000"/>
                  </a:schemeClr>
                </a:solidFill>
                <a:latin typeface="Calibri" panose="020F0502020204030204" pitchFamily="34" charset="0"/>
                <a:cs typeface="Calibri" panose="020F0502020204030204" pitchFamily="34" charset="0"/>
              </a:rPr>
              <a:t>podporu ktorý je v likvidácií, alebo majetok je v konkurze voči, ktorému EF, SAŽP </a:t>
            </a:r>
          </a:p>
          <a:p>
            <a:pPr marL="0" indent="0">
              <a:spcBef>
                <a:spcPts val="0"/>
              </a:spcBef>
              <a:buNone/>
            </a:pPr>
            <a:endParaRPr lang="sk-SK" sz="1050" dirty="0">
              <a:solidFill>
                <a:schemeClr val="bg1">
                  <a:lumMod val="50000"/>
                </a:schemeClr>
              </a:solidFill>
              <a:latin typeface="Calibri" panose="020F0502020204030204" pitchFamily="34" charset="0"/>
              <a:cs typeface="Calibri" panose="020F0502020204030204" pitchFamily="34" charset="0"/>
            </a:endParaRPr>
          </a:p>
          <a:p>
            <a:pPr>
              <a:spcBef>
                <a:spcPts val="0"/>
              </a:spcBef>
            </a:pPr>
            <a:r>
              <a:rPr lang="sk-SK" sz="1050" dirty="0">
                <a:solidFill>
                  <a:schemeClr val="bg1">
                    <a:lumMod val="50000"/>
                  </a:schemeClr>
                </a:solidFill>
                <a:latin typeface="Calibri" panose="020F0502020204030204" pitchFamily="34" charset="0"/>
                <a:cs typeface="Calibri" panose="020F0502020204030204" pitchFamily="34" charset="0"/>
              </a:rPr>
              <a:t>ktorý je </a:t>
            </a:r>
            <a:r>
              <a:rPr lang="sk-SK" sz="1050" u="sng" dirty="0">
                <a:solidFill>
                  <a:schemeClr val="bg1">
                    <a:lumMod val="50000"/>
                  </a:schemeClr>
                </a:solidFill>
                <a:latin typeface="Calibri" panose="020F0502020204030204" pitchFamily="34" charset="0"/>
                <a:cs typeface="Calibri" panose="020F0502020204030204" pitchFamily="34" charset="0"/>
              </a:rPr>
              <a:t>v likvidácii</a:t>
            </a:r>
            <a:r>
              <a:rPr lang="sk-SK" sz="1050" dirty="0">
                <a:solidFill>
                  <a:schemeClr val="bg1">
                    <a:lumMod val="50000"/>
                  </a:schemeClr>
                </a:solidFill>
                <a:latin typeface="Calibri" panose="020F0502020204030204" pitchFamily="34" charset="0"/>
                <a:cs typeface="Calibri" panose="020F0502020204030204" pitchFamily="34" charset="0"/>
              </a:rPr>
              <a:t>, alebo na </a:t>
            </a:r>
            <a:r>
              <a:rPr lang="sk-SK" sz="1050" dirty="0" smtClean="0">
                <a:solidFill>
                  <a:schemeClr val="bg1">
                    <a:lumMod val="50000"/>
                  </a:schemeClr>
                </a:solidFill>
                <a:latin typeface="Calibri" panose="020F0502020204030204" pitchFamily="34" charset="0"/>
                <a:cs typeface="Calibri" panose="020F0502020204030204" pitchFamily="34" charset="0"/>
              </a:rPr>
              <a:t>ktorého </a:t>
            </a:r>
            <a:r>
              <a:rPr lang="sk-SK" sz="1050" u="sng" dirty="0" smtClean="0">
                <a:solidFill>
                  <a:schemeClr val="bg1">
                    <a:lumMod val="50000"/>
                  </a:schemeClr>
                </a:solidFill>
                <a:latin typeface="Calibri" panose="020F0502020204030204" pitchFamily="34" charset="0"/>
                <a:cs typeface="Calibri" panose="020F0502020204030204" pitchFamily="34" charset="0"/>
              </a:rPr>
              <a:t>majetok </a:t>
            </a:r>
            <a:r>
              <a:rPr lang="sk-SK" sz="1050" u="sng" dirty="0">
                <a:solidFill>
                  <a:schemeClr val="bg1">
                    <a:lumMod val="50000"/>
                  </a:schemeClr>
                </a:solidFill>
                <a:latin typeface="Calibri" panose="020F0502020204030204" pitchFamily="34" charset="0"/>
                <a:cs typeface="Calibri" panose="020F0502020204030204" pitchFamily="34" charset="0"/>
              </a:rPr>
              <a:t>bol právoplatne vyhlásený</a:t>
            </a:r>
          </a:p>
          <a:p>
            <a:pPr marL="0" indent="0">
              <a:spcBef>
                <a:spcPts val="0"/>
              </a:spcBef>
              <a:buNone/>
            </a:pPr>
            <a:r>
              <a:rPr lang="sk-SK" sz="1050" u="sng" dirty="0" smtClean="0">
                <a:solidFill>
                  <a:schemeClr val="bg1">
                    <a:lumMod val="50000"/>
                  </a:schemeClr>
                </a:solidFill>
                <a:latin typeface="Calibri" panose="020F0502020204030204" pitchFamily="34" charset="0"/>
                <a:cs typeface="Calibri" panose="020F0502020204030204" pitchFamily="34" charset="0"/>
              </a:rPr>
              <a:t> konkurz</a:t>
            </a:r>
            <a:r>
              <a:rPr lang="sk-SK" sz="1050" dirty="0">
                <a:solidFill>
                  <a:schemeClr val="bg1">
                    <a:lumMod val="50000"/>
                  </a:schemeClr>
                </a:solidFill>
                <a:latin typeface="Calibri" panose="020F0502020204030204" pitchFamily="34" charset="0"/>
                <a:cs typeface="Calibri" panose="020F0502020204030204" pitchFamily="34" charset="0"/>
              </a:rPr>
              <a:t>, alebo bola </a:t>
            </a:r>
            <a:r>
              <a:rPr lang="sk-SK" sz="1050" dirty="0" smtClean="0">
                <a:solidFill>
                  <a:schemeClr val="bg1">
                    <a:lumMod val="50000"/>
                  </a:schemeClr>
                </a:solidFill>
                <a:latin typeface="Calibri" panose="020F0502020204030204" pitchFamily="34" charset="0"/>
                <a:cs typeface="Calibri" panose="020F0502020204030204" pitchFamily="34" charset="0"/>
              </a:rPr>
              <a:t>povolená reštrukturalizácia</a:t>
            </a:r>
            <a:r>
              <a:rPr lang="sk-SK" sz="1050" dirty="0">
                <a:solidFill>
                  <a:schemeClr val="bg1">
                    <a:lumMod val="50000"/>
                  </a:schemeClr>
                </a:solidFill>
                <a:latin typeface="Calibri" panose="020F0502020204030204" pitchFamily="34" charset="0"/>
                <a:cs typeface="Calibri" panose="020F0502020204030204" pitchFamily="34" charset="0"/>
              </a:rPr>
              <a:t>, alebo je v </a:t>
            </a:r>
            <a:r>
              <a:rPr lang="sk-SK" sz="1050" dirty="0" smtClean="0">
                <a:solidFill>
                  <a:schemeClr val="bg1">
                    <a:lumMod val="50000"/>
                  </a:schemeClr>
                </a:solidFill>
                <a:latin typeface="Calibri" panose="020F0502020204030204" pitchFamily="34" charset="0"/>
                <a:cs typeface="Calibri" panose="020F0502020204030204" pitchFamily="34" charset="0"/>
              </a:rPr>
              <a:t>ozdravnom osobitného predpisu  voči </a:t>
            </a:r>
            <a:r>
              <a:rPr lang="sk-SK" sz="1050" dirty="0">
                <a:solidFill>
                  <a:schemeClr val="bg1">
                    <a:lumMod val="50000"/>
                  </a:schemeClr>
                </a:solidFill>
                <a:latin typeface="Calibri" panose="020F0502020204030204" pitchFamily="34" charset="0"/>
                <a:cs typeface="Calibri" panose="020F0502020204030204" pitchFamily="34" charset="0"/>
              </a:rPr>
              <a:t>ktorému EF, SAŽP </a:t>
            </a:r>
            <a:r>
              <a:rPr lang="sk-SK" sz="1050" dirty="0" smtClean="0">
                <a:solidFill>
                  <a:schemeClr val="bg1">
                    <a:lumMod val="50000"/>
                  </a:schemeClr>
                </a:solidFill>
                <a:latin typeface="Calibri" panose="020F0502020204030204" pitchFamily="34" charset="0"/>
                <a:cs typeface="Calibri" panose="020F0502020204030204" pitchFamily="34" charset="0"/>
              </a:rPr>
              <a:t>eviduje pohľadávku </a:t>
            </a:r>
            <a:r>
              <a:rPr lang="sk-SK" sz="1050" dirty="0">
                <a:solidFill>
                  <a:schemeClr val="bg1">
                    <a:lumMod val="50000"/>
                  </a:schemeClr>
                </a:solidFill>
                <a:latin typeface="Calibri" panose="020F0502020204030204" pitchFamily="34" charset="0"/>
                <a:cs typeface="Calibri" panose="020F0502020204030204" pitchFamily="34" charset="0"/>
              </a:rPr>
              <a:t>po lehote </a:t>
            </a:r>
            <a:r>
              <a:rPr lang="sk-SK" sz="1050" dirty="0" smtClean="0">
                <a:solidFill>
                  <a:schemeClr val="bg1">
                    <a:lumMod val="50000"/>
                  </a:schemeClr>
                </a:solidFill>
                <a:latin typeface="Calibri" panose="020F0502020204030204" pitchFamily="34" charset="0"/>
                <a:cs typeface="Calibri" panose="020F0502020204030204" pitchFamily="34" charset="0"/>
              </a:rPr>
              <a:t>splatnosť</a:t>
            </a:r>
          </a:p>
          <a:p>
            <a:pPr marL="0" indent="0">
              <a:spcBef>
                <a:spcPts val="0"/>
              </a:spcBef>
              <a:buNone/>
            </a:pPr>
            <a:endParaRPr lang="sk-SK" sz="1050" dirty="0" smtClean="0">
              <a:solidFill>
                <a:schemeClr val="bg1">
                  <a:lumMod val="50000"/>
                </a:schemeClr>
              </a:solidFill>
              <a:latin typeface="Calibri" panose="020F0502020204030204" pitchFamily="34" charset="0"/>
              <a:cs typeface="Calibri" panose="020F0502020204030204" pitchFamily="34" charset="0"/>
            </a:endParaRPr>
          </a:p>
          <a:p>
            <a:pPr>
              <a:spcBef>
                <a:spcPts val="0"/>
              </a:spcBef>
            </a:pPr>
            <a:r>
              <a:rPr lang="sk-SK" sz="1050" dirty="0">
                <a:solidFill>
                  <a:schemeClr val="bg1">
                    <a:lumMod val="50000"/>
                  </a:schemeClr>
                </a:solidFill>
                <a:latin typeface="Calibri" panose="020F0502020204030204" pitchFamily="34" charset="0"/>
                <a:cs typeface="Calibri" panose="020F0502020204030204" pitchFamily="34" charset="0"/>
              </a:rPr>
              <a:t>ktorý je </a:t>
            </a:r>
            <a:r>
              <a:rPr lang="sk-SK" sz="1050" u="sng" dirty="0">
                <a:solidFill>
                  <a:schemeClr val="bg1">
                    <a:lumMod val="50000"/>
                  </a:schemeClr>
                </a:solidFill>
                <a:latin typeface="Calibri" panose="020F0502020204030204" pitchFamily="34" charset="0"/>
                <a:cs typeface="Calibri" panose="020F0502020204030204" pitchFamily="34" charset="0"/>
              </a:rPr>
              <a:t>právnickou osobou a bol </a:t>
            </a:r>
            <a:r>
              <a:rPr lang="sk-SK" sz="1050" u="sng" dirty="0" smtClean="0">
                <a:solidFill>
                  <a:schemeClr val="bg1">
                    <a:lumMod val="50000"/>
                  </a:schemeClr>
                </a:solidFill>
                <a:latin typeface="Calibri" panose="020F0502020204030204" pitchFamily="34" charset="0"/>
                <a:cs typeface="Calibri" panose="020F0502020204030204" pitchFamily="34" charset="0"/>
              </a:rPr>
              <a:t>jej právoplatne </a:t>
            </a:r>
            <a:r>
              <a:rPr lang="sk-SK" sz="1050" u="sng" dirty="0">
                <a:solidFill>
                  <a:schemeClr val="bg1">
                    <a:lumMod val="50000"/>
                  </a:schemeClr>
                </a:solidFill>
                <a:latin typeface="Calibri" panose="020F0502020204030204" pitchFamily="34" charset="0"/>
                <a:cs typeface="Calibri" panose="020F0502020204030204" pitchFamily="34" charset="0"/>
              </a:rPr>
              <a:t>uložený trest </a:t>
            </a:r>
            <a:r>
              <a:rPr lang="sk-SK" sz="1050" u="sng" dirty="0" smtClean="0">
                <a:solidFill>
                  <a:schemeClr val="bg1">
                    <a:lumMod val="50000"/>
                  </a:schemeClr>
                </a:solidFill>
                <a:latin typeface="Calibri" panose="020F0502020204030204" pitchFamily="34" charset="0"/>
                <a:cs typeface="Calibri" panose="020F0502020204030204" pitchFamily="34" charset="0"/>
              </a:rPr>
              <a:t>zákazu prijímať</a:t>
            </a:r>
          </a:p>
          <a:p>
            <a:pPr marL="0" indent="0">
              <a:spcBef>
                <a:spcPts val="0"/>
              </a:spcBef>
              <a:buNone/>
            </a:pPr>
            <a:r>
              <a:rPr lang="sk-SK" sz="1050" u="sng" dirty="0" smtClean="0">
                <a:solidFill>
                  <a:schemeClr val="bg1">
                    <a:lumMod val="50000"/>
                  </a:schemeClr>
                </a:solidFill>
                <a:latin typeface="Calibri" panose="020F0502020204030204" pitchFamily="34" charset="0"/>
                <a:cs typeface="Calibri" panose="020F0502020204030204" pitchFamily="34" charset="0"/>
              </a:rPr>
              <a:t>dotácie</a:t>
            </a:r>
            <a:r>
              <a:rPr lang="sk-SK" sz="1050" dirty="0" smtClean="0">
                <a:solidFill>
                  <a:schemeClr val="bg1">
                    <a:lumMod val="50000"/>
                  </a:schemeClr>
                </a:solidFill>
                <a:latin typeface="Calibri" panose="020F0502020204030204" pitchFamily="34" charset="0"/>
                <a:cs typeface="Calibri" panose="020F0502020204030204" pitchFamily="34" charset="0"/>
              </a:rPr>
              <a:t> </a:t>
            </a:r>
            <a:r>
              <a:rPr lang="sk-SK" sz="1050" dirty="0">
                <a:solidFill>
                  <a:schemeClr val="bg1">
                    <a:lumMod val="50000"/>
                  </a:schemeClr>
                </a:solidFill>
                <a:latin typeface="Calibri" panose="020F0502020204030204" pitchFamily="34" charset="0"/>
                <a:cs typeface="Calibri" panose="020F0502020204030204" pitchFamily="34" charset="0"/>
              </a:rPr>
              <a:t>alebo </a:t>
            </a:r>
            <a:r>
              <a:rPr lang="sk-SK" sz="1050" u="sng" dirty="0" smtClean="0">
                <a:solidFill>
                  <a:schemeClr val="bg1">
                    <a:lumMod val="50000"/>
                  </a:schemeClr>
                </a:solidFill>
                <a:latin typeface="Calibri" panose="020F0502020204030204" pitchFamily="34" charset="0"/>
                <a:cs typeface="Calibri" panose="020F0502020204030204" pitchFamily="34" charset="0"/>
              </a:rPr>
              <a:t>subvencie</a:t>
            </a:r>
            <a:r>
              <a:rPr lang="sk-SK" sz="1050" dirty="0" smtClean="0">
                <a:solidFill>
                  <a:schemeClr val="bg1">
                    <a:lumMod val="50000"/>
                  </a:schemeClr>
                </a:solidFill>
                <a:latin typeface="Calibri" panose="020F0502020204030204" pitchFamily="34" charset="0"/>
                <a:cs typeface="Calibri" panose="020F0502020204030204" pitchFamily="34" charset="0"/>
              </a:rPr>
              <a:t> alebo </a:t>
            </a:r>
            <a:r>
              <a:rPr lang="sk-SK" sz="1050" u="sng" dirty="0" smtClean="0">
                <a:solidFill>
                  <a:schemeClr val="bg1">
                    <a:lumMod val="50000"/>
                  </a:schemeClr>
                </a:solidFill>
                <a:latin typeface="Calibri" panose="020F0502020204030204" pitchFamily="34" charset="0"/>
                <a:cs typeface="Calibri" panose="020F0502020204030204" pitchFamily="34" charset="0"/>
              </a:rPr>
              <a:t>trest </a:t>
            </a:r>
            <a:r>
              <a:rPr lang="sk-SK" sz="1050" u="sng" dirty="0">
                <a:solidFill>
                  <a:schemeClr val="bg1">
                    <a:lumMod val="50000"/>
                  </a:schemeClr>
                </a:solidFill>
                <a:latin typeface="Calibri" panose="020F0502020204030204" pitchFamily="34" charset="0"/>
                <a:cs typeface="Calibri" panose="020F0502020204030204" pitchFamily="34" charset="0"/>
              </a:rPr>
              <a:t>zákazu účasti vo </a:t>
            </a:r>
            <a:r>
              <a:rPr lang="sk-SK" sz="1050" u="sng" dirty="0" smtClean="0">
                <a:solidFill>
                  <a:schemeClr val="bg1">
                    <a:lumMod val="50000"/>
                  </a:schemeClr>
                </a:solidFill>
                <a:latin typeface="Calibri" panose="020F0502020204030204" pitchFamily="34" charset="0"/>
                <a:cs typeface="Calibri" panose="020F0502020204030204" pitchFamily="34" charset="0"/>
              </a:rPr>
              <a:t>verejnom obstarávaní</a:t>
            </a:r>
          </a:p>
          <a:p>
            <a:pPr>
              <a:spcBef>
                <a:spcPts val="0"/>
              </a:spcBef>
            </a:pPr>
            <a:r>
              <a:rPr lang="sk-SK" sz="1050" dirty="0">
                <a:solidFill>
                  <a:schemeClr val="bg1">
                    <a:lumMod val="50000"/>
                  </a:schemeClr>
                </a:solidFill>
                <a:latin typeface="Calibri" panose="020F0502020204030204" pitchFamily="34" charset="0"/>
                <a:cs typeface="Calibri" panose="020F0502020204030204" pitchFamily="34" charset="0"/>
              </a:rPr>
              <a:t>ktorý nemá </a:t>
            </a:r>
            <a:r>
              <a:rPr lang="sk-SK" sz="1050" u="sng" dirty="0">
                <a:solidFill>
                  <a:schemeClr val="bg1">
                    <a:lumMod val="50000"/>
                  </a:schemeClr>
                </a:solidFill>
                <a:latin typeface="Calibri" panose="020F0502020204030204" pitchFamily="34" charset="0"/>
                <a:cs typeface="Calibri" panose="020F0502020204030204" pitchFamily="34" charset="0"/>
              </a:rPr>
              <a:t>vysporiadané </a:t>
            </a:r>
            <a:r>
              <a:rPr lang="sk-SK" sz="1050" u="sng" dirty="0" smtClean="0">
                <a:solidFill>
                  <a:schemeClr val="bg1">
                    <a:lumMod val="50000"/>
                  </a:schemeClr>
                </a:solidFill>
                <a:latin typeface="Calibri" panose="020F0502020204030204" pitchFamily="34" charset="0"/>
                <a:cs typeface="Calibri" panose="020F0502020204030204" pitchFamily="34" charset="0"/>
              </a:rPr>
              <a:t>finančné vzťahy </a:t>
            </a:r>
            <a:r>
              <a:rPr lang="sk-SK" sz="1050" dirty="0" smtClean="0">
                <a:solidFill>
                  <a:schemeClr val="bg1">
                    <a:lumMod val="50000"/>
                  </a:schemeClr>
                </a:solidFill>
                <a:latin typeface="Calibri" panose="020F0502020204030204" pitchFamily="34" charset="0"/>
                <a:cs typeface="Calibri" panose="020F0502020204030204" pitchFamily="34" charset="0"/>
              </a:rPr>
              <a:t>so </a:t>
            </a:r>
            <a:r>
              <a:rPr lang="sk-SK" sz="1050" dirty="0">
                <a:solidFill>
                  <a:schemeClr val="bg1">
                    <a:lumMod val="50000"/>
                  </a:schemeClr>
                </a:solidFill>
                <a:latin typeface="Calibri" panose="020F0502020204030204" pitchFamily="34" charset="0"/>
                <a:cs typeface="Calibri" panose="020F0502020204030204" pitchFamily="34" charset="0"/>
              </a:rPr>
              <a:t>štátnym </a:t>
            </a:r>
            <a:r>
              <a:rPr lang="sk-SK" sz="1050" dirty="0" smtClean="0">
                <a:solidFill>
                  <a:schemeClr val="bg1">
                    <a:lumMod val="50000"/>
                  </a:schemeClr>
                </a:solidFill>
                <a:latin typeface="Calibri" panose="020F0502020204030204" pitchFamily="34" charset="0"/>
                <a:cs typeface="Calibri" panose="020F0502020204030204" pitchFamily="34" charset="0"/>
              </a:rPr>
              <a:t>rozpočtom</a:t>
            </a:r>
          </a:p>
          <a:p>
            <a:pPr marL="0" indent="0">
              <a:spcBef>
                <a:spcPts val="0"/>
              </a:spcBef>
              <a:buNone/>
            </a:pPr>
            <a:endParaRPr lang="sk-SK" sz="1050" dirty="0">
              <a:solidFill>
                <a:schemeClr val="bg1">
                  <a:lumMod val="50000"/>
                </a:schemeClr>
              </a:solidFill>
              <a:latin typeface="Calibri" panose="020F0502020204030204" pitchFamily="34" charset="0"/>
              <a:cs typeface="Calibri" panose="020F0502020204030204" pitchFamily="34" charset="0"/>
            </a:endParaRPr>
          </a:p>
          <a:p>
            <a:pPr>
              <a:spcBef>
                <a:spcPts val="0"/>
              </a:spcBef>
            </a:pPr>
            <a:r>
              <a:rPr lang="sk-SK" sz="1050" dirty="0">
                <a:solidFill>
                  <a:schemeClr val="bg1">
                    <a:lumMod val="50000"/>
                  </a:schemeClr>
                </a:solidFill>
                <a:latin typeface="Calibri" panose="020F0502020204030204" pitchFamily="34" charset="0"/>
                <a:cs typeface="Calibri" panose="020F0502020204030204" pitchFamily="34" charset="0"/>
              </a:rPr>
              <a:t>ktorý nemá splnené povinnosti </a:t>
            </a:r>
            <a:r>
              <a:rPr lang="sk-SK" sz="1050" dirty="0" smtClean="0">
                <a:solidFill>
                  <a:schemeClr val="bg1">
                    <a:lumMod val="50000"/>
                  </a:schemeClr>
                </a:solidFill>
                <a:latin typeface="Calibri" panose="020F0502020204030204" pitchFamily="34" charset="0"/>
                <a:cs typeface="Calibri" panose="020F0502020204030204" pitchFamily="34" charset="0"/>
              </a:rPr>
              <a:t>týkajúce sa </a:t>
            </a:r>
            <a:r>
              <a:rPr lang="sk-SK" sz="1050" u="sng" dirty="0">
                <a:solidFill>
                  <a:schemeClr val="bg1">
                    <a:lumMod val="50000"/>
                  </a:schemeClr>
                </a:solidFill>
                <a:latin typeface="Calibri" panose="020F0502020204030204" pitchFamily="34" charset="0"/>
                <a:cs typeface="Calibri" panose="020F0502020204030204" pitchFamily="34" charset="0"/>
              </a:rPr>
              <a:t>úhrady daní a cla</a:t>
            </a:r>
            <a:r>
              <a:rPr lang="sk-SK" sz="1050" dirty="0">
                <a:solidFill>
                  <a:schemeClr val="bg1">
                    <a:lumMod val="50000"/>
                  </a:schemeClr>
                </a:solidFill>
                <a:latin typeface="Calibri" panose="020F0502020204030204" pitchFamily="34" charset="0"/>
                <a:cs typeface="Calibri" panose="020F0502020204030204" pitchFamily="34" charset="0"/>
              </a:rPr>
              <a:t> podľa osobitného</a:t>
            </a:r>
          </a:p>
          <a:p>
            <a:pPr marL="0" indent="0">
              <a:spcBef>
                <a:spcPts val="0"/>
              </a:spcBef>
              <a:buNone/>
            </a:pPr>
            <a:r>
              <a:rPr lang="sk-SK" sz="1050" dirty="0" smtClean="0">
                <a:solidFill>
                  <a:schemeClr val="bg1">
                    <a:lumMod val="50000"/>
                  </a:schemeClr>
                </a:solidFill>
                <a:latin typeface="Calibri" panose="020F0502020204030204" pitchFamily="34" charset="0"/>
                <a:cs typeface="Calibri" panose="020F0502020204030204" pitchFamily="34" charset="0"/>
              </a:rPr>
              <a:t> predpisu</a:t>
            </a:r>
          </a:p>
          <a:p>
            <a:pPr marL="0" indent="0">
              <a:spcBef>
                <a:spcPts val="0"/>
              </a:spcBef>
              <a:buNone/>
            </a:pPr>
            <a:endParaRPr lang="sk-SK" sz="1050" dirty="0" smtClean="0">
              <a:solidFill>
                <a:schemeClr val="bg1">
                  <a:lumMod val="50000"/>
                </a:schemeClr>
              </a:solidFill>
              <a:latin typeface="Calibri" panose="020F0502020204030204" pitchFamily="34" charset="0"/>
              <a:cs typeface="Calibri" panose="020F0502020204030204" pitchFamily="34" charset="0"/>
            </a:endParaRPr>
          </a:p>
          <a:p>
            <a:pPr>
              <a:spcBef>
                <a:spcPts val="0"/>
              </a:spcBef>
            </a:pPr>
            <a:r>
              <a:rPr lang="sk-SK" sz="1050" dirty="0" smtClean="0">
                <a:solidFill>
                  <a:schemeClr val="bg1">
                    <a:lumMod val="50000"/>
                  </a:schemeClr>
                </a:solidFill>
                <a:latin typeface="Calibri" panose="020F0502020204030204" pitchFamily="34" charset="0"/>
                <a:cs typeface="Calibri" panose="020F0502020204030204" pitchFamily="34" charset="0"/>
              </a:rPr>
              <a:t>ktorý </a:t>
            </a:r>
            <a:r>
              <a:rPr lang="sk-SK" sz="1050" dirty="0">
                <a:solidFill>
                  <a:schemeClr val="bg1">
                    <a:lumMod val="50000"/>
                  </a:schemeClr>
                </a:solidFill>
                <a:latin typeface="Calibri" panose="020F0502020204030204" pitchFamily="34" charset="0"/>
                <a:cs typeface="Calibri" panose="020F0502020204030204" pitchFamily="34" charset="0"/>
              </a:rPr>
              <a:t>nemá </a:t>
            </a:r>
            <a:r>
              <a:rPr lang="sk-SK" sz="1050" u="sng" dirty="0">
                <a:solidFill>
                  <a:schemeClr val="bg1">
                    <a:lumMod val="50000"/>
                  </a:schemeClr>
                </a:solidFill>
                <a:latin typeface="Calibri" panose="020F0502020204030204" pitchFamily="34" charset="0"/>
                <a:cs typeface="Calibri" panose="020F0502020204030204" pitchFamily="34" charset="0"/>
              </a:rPr>
              <a:t>splnené úhrady </a:t>
            </a:r>
            <a:r>
              <a:rPr lang="sk-SK" sz="1050" u="sng" dirty="0" smtClean="0">
                <a:solidFill>
                  <a:schemeClr val="bg1">
                    <a:lumMod val="50000"/>
                  </a:schemeClr>
                </a:solidFill>
                <a:latin typeface="Calibri" panose="020F0502020204030204" pitchFamily="34" charset="0"/>
                <a:cs typeface="Calibri" panose="020F0502020204030204" pitchFamily="34" charset="0"/>
              </a:rPr>
              <a:t>poistného na </a:t>
            </a:r>
            <a:r>
              <a:rPr lang="sk-SK" sz="1050" u="sng" dirty="0">
                <a:solidFill>
                  <a:schemeClr val="bg1">
                    <a:lumMod val="50000"/>
                  </a:schemeClr>
                </a:solidFill>
                <a:latin typeface="Calibri" panose="020F0502020204030204" pitchFamily="34" charset="0"/>
                <a:cs typeface="Calibri" panose="020F0502020204030204" pitchFamily="34" charset="0"/>
              </a:rPr>
              <a:t>zdravotné poistenie podľa </a:t>
            </a:r>
            <a:r>
              <a:rPr lang="sk-SK" sz="1050" u="sng" dirty="0" smtClean="0">
                <a:solidFill>
                  <a:schemeClr val="bg1">
                    <a:lumMod val="50000"/>
                  </a:schemeClr>
                </a:solidFill>
                <a:latin typeface="Calibri" panose="020F0502020204030204" pitchFamily="34" charset="0"/>
                <a:cs typeface="Calibri" panose="020F0502020204030204" pitchFamily="34" charset="0"/>
              </a:rPr>
              <a:t>osobitného</a:t>
            </a:r>
          </a:p>
          <a:p>
            <a:pPr marL="0" indent="0">
              <a:spcBef>
                <a:spcPts val="0"/>
              </a:spcBef>
              <a:buNone/>
            </a:pPr>
            <a:r>
              <a:rPr lang="sk-SK" sz="1050" u="sng" dirty="0" smtClean="0">
                <a:solidFill>
                  <a:schemeClr val="bg1">
                    <a:lumMod val="50000"/>
                  </a:schemeClr>
                </a:solidFill>
                <a:latin typeface="Calibri" panose="020F0502020204030204" pitchFamily="34" charset="0"/>
                <a:cs typeface="Calibri" panose="020F0502020204030204" pitchFamily="34" charset="0"/>
              </a:rPr>
              <a:t>predpisu</a:t>
            </a:r>
            <a:r>
              <a:rPr lang="sk-SK" sz="1050" dirty="0" smtClean="0">
                <a:solidFill>
                  <a:schemeClr val="bg1">
                    <a:lumMod val="50000"/>
                  </a:schemeClr>
                </a:solidFill>
                <a:latin typeface="Calibri" panose="020F0502020204030204" pitchFamily="34" charset="0"/>
                <a:cs typeface="Calibri" panose="020F0502020204030204" pitchFamily="34" charset="0"/>
              </a:rPr>
              <a:t> </a:t>
            </a:r>
            <a:r>
              <a:rPr lang="sk-SK" sz="1050" dirty="0">
                <a:solidFill>
                  <a:schemeClr val="bg1">
                    <a:lumMod val="50000"/>
                  </a:schemeClr>
                </a:solidFill>
                <a:latin typeface="Calibri" panose="020F0502020204030204" pitchFamily="34" charset="0"/>
                <a:cs typeface="Calibri" panose="020F0502020204030204" pitchFamily="34" charset="0"/>
              </a:rPr>
              <a:t>a má evidované nedoplatky </a:t>
            </a:r>
            <a:r>
              <a:rPr lang="sk-SK" sz="1050" dirty="0" smtClean="0">
                <a:solidFill>
                  <a:schemeClr val="bg1">
                    <a:lumMod val="50000"/>
                  </a:schemeClr>
                </a:solidFill>
                <a:latin typeface="Calibri" panose="020F0502020204030204" pitchFamily="34" charset="0"/>
                <a:cs typeface="Calibri" panose="020F0502020204030204" pitchFamily="34" charset="0"/>
              </a:rPr>
              <a:t>na poistnom </a:t>
            </a:r>
            <a:r>
              <a:rPr lang="sk-SK" sz="1050" dirty="0">
                <a:solidFill>
                  <a:schemeClr val="bg1">
                    <a:lumMod val="50000"/>
                  </a:schemeClr>
                </a:solidFill>
                <a:latin typeface="Calibri" panose="020F0502020204030204" pitchFamily="34" charset="0"/>
                <a:cs typeface="Calibri" panose="020F0502020204030204" pitchFamily="34" charset="0"/>
              </a:rPr>
              <a:t>na sociálne poistenie </a:t>
            </a:r>
            <a:r>
              <a:rPr lang="sk-SK" sz="1050" dirty="0" smtClean="0">
                <a:solidFill>
                  <a:schemeClr val="bg1">
                    <a:lumMod val="50000"/>
                  </a:schemeClr>
                </a:solidFill>
                <a:latin typeface="Calibri" panose="020F0502020204030204" pitchFamily="34" charset="0"/>
                <a:cs typeface="Calibri" panose="020F0502020204030204" pitchFamily="34" charset="0"/>
              </a:rPr>
              <a:t>podľa osobitného predpisu</a:t>
            </a:r>
          </a:p>
          <a:p>
            <a:pPr marL="0" indent="0">
              <a:spcBef>
                <a:spcPts val="0"/>
              </a:spcBef>
              <a:buNone/>
            </a:pPr>
            <a:endParaRPr lang="sk-SK" sz="1050" dirty="0" smtClean="0">
              <a:solidFill>
                <a:schemeClr val="bg1">
                  <a:lumMod val="50000"/>
                </a:schemeClr>
              </a:solidFill>
              <a:latin typeface="Calibri" panose="020F0502020204030204" pitchFamily="34" charset="0"/>
              <a:cs typeface="Calibri" panose="020F0502020204030204" pitchFamily="34" charset="0"/>
            </a:endParaRPr>
          </a:p>
          <a:p>
            <a:pPr>
              <a:spcBef>
                <a:spcPts val="0"/>
              </a:spcBef>
            </a:pPr>
            <a:r>
              <a:rPr lang="sk-SK" sz="1050" dirty="0">
                <a:solidFill>
                  <a:schemeClr val="bg1">
                    <a:lumMod val="50000"/>
                  </a:schemeClr>
                </a:solidFill>
                <a:latin typeface="Calibri" panose="020F0502020204030204" pitchFamily="34" charset="0"/>
                <a:cs typeface="Calibri" panose="020F0502020204030204" pitchFamily="34" charset="0"/>
              </a:rPr>
              <a:t>ktorému bola v predchádzajúcich </a:t>
            </a:r>
            <a:r>
              <a:rPr lang="sk-SK" sz="1050" u="sng" dirty="0" smtClean="0">
                <a:solidFill>
                  <a:schemeClr val="bg1">
                    <a:lumMod val="50000"/>
                  </a:schemeClr>
                </a:solidFill>
                <a:latin typeface="Calibri" panose="020F0502020204030204" pitchFamily="34" charset="0"/>
                <a:cs typeface="Calibri" panose="020F0502020204030204" pitchFamily="34" charset="0"/>
              </a:rPr>
              <a:t>troch rokoch </a:t>
            </a:r>
            <a:r>
              <a:rPr lang="sk-SK" sz="1050" u="sng" dirty="0">
                <a:solidFill>
                  <a:schemeClr val="bg1">
                    <a:lumMod val="50000"/>
                  </a:schemeClr>
                </a:solidFill>
                <a:latin typeface="Calibri" panose="020F0502020204030204" pitchFamily="34" charset="0"/>
                <a:cs typeface="Calibri" panose="020F0502020204030204" pitchFamily="34" charset="0"/>
              </a:rPr>
              <a:t>uložená pokuta</a:t>
            </a:r>
            <a:r>
              <a:rPr lang="sk-SK" sz="1050" dirty="0">
                <a:solidFill>
                  <a:schemeClr val="bg1">
                    <a:lumMod val="50000"/>
                  </a:schemeClr>
                </a:solidFill>
                <a:latin typeface="Calibri" panose="020F0502020204030204" pitchFamily="34" charset="0"/>
                <a:cs typeface="Calibri" panose="020F0502020204030204" pitchFamily="34" charset="0"/>
              </a:rPr>
              <a:t> za </a:t>
            </a:r>
            <a:r>
              <a:rPr lang="sk-SK" sz="1050" dirty="0" smtClean="0">
                <a:solidFill>
                  <a:schemeClr val="bg1">
                    <a:lumMod val="50000"/>
                  </a:schemeClr>
                </a:solidFill>
                <a:latin typeface="Calibri" panose="020F0502020204030204" pitchFamily="34" charset="0"/>
                <a:cs typeface="Calibri" panose="020F0502020204030204" pitchFamily="34" charset="0"/>
              </a:rPr>
              <a:t>porušenie zákazu</a:t>
            </a:r>
          </a:p>
          <a:p>
            <a:pPr marL="0" indent="0">
              <a:spcBef>
                <a:spcPts val="0"/>
              </a:spcBef>
              <a:buNone/>
            </a:pPr>
            <a:r>
              <a:rPr lang="sk-SK" sz="1050" dirty="0" smtClean="0">
                <a:solidFill>
                  <a:schemeClr val="bg1">
                    <a:lumMod val="50000"/>
                  </a:schemeClr>
                </a:solidFill>
                <a:latin typeface="Calibri" panose="020F0502020204030204" pitchFamily="34" charset="0"/>
                <a:cs typeface="Calibri" panose="020F0502020204030204" pitchFamily="34" charset="0"/>
              </a:rPr>
              <a:t>nelegálneho zamestnávania podľa </a:t>
            </a:r>
            <a:r>
              <a:rPr lang="sk-SK" sz="1050" dirty="0">
                <a:solidFill>
                  <a:schemeClr val="bg1">
                    <a:lumMod val="50000"/>
                  </a:schemeClr>
                </a:solidFill>
                <a:latin typeface="Calibri" panose="020F0502020204030204" pitchFamily="34" charset="0"/>
                <a:cs typeface="Calibri" panose="020F0502020204030204" pitchFamily="34" charset="0"/>
              </a:rPr>
              <a:t>osobitného predpisu</a:t>
            </a:r>
          </a:p>
        </p:txBody>
      </p:sp>
      <p:sp>
        <p:nvSpPr>
          <p:cNvPr id="4" name="Nadpis 1"/>
          <p:cNvSpPr txBox="1">
            <a:spLocks/>
          </p:cNvSpPr>
          <p:nvPr/>
        </p:nvSpPr>
        <p:spPr>
          <a:xfrm>
            <a:off x="609599" y="3789040"/>
            <a:ext cx="1658145" cy="144016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sz="1400" b="1" dirty="0" smtClean="0">
                <a:solidFill>
                  <a:srgbClr val="00B050"/>
                </a:solidFill>
                <a:latin typeface="Calibri" panose="020F0502020204030204" pitchFamily="34" charset="0"/>
                <a:cs typeface="Calibri" panose="020F0502020204030204" pitchFamily="34" charset="0"/>
              </a:rPr>
              <a:t>Podpora formou dotácie sa poskytne</a:t>
            </a:r>
            <a:br>
              <a:rPr lang="sk-SK" sz="1400" b="1" dirty="0" smtClean="0">
                <a:solidFill>
                  <a:srgbClr val="00B050"/>
                </a:solidFill>
                <a:latin typeface="Calibri" panose="020F0502020204030204" pitchFamily="34" charset="0"/>
                <a:cs typeface="Calibri" panose="020F0502020204030204" pitchFamily="34" charset="0"/>
              </a:rPr>
            </a:br>
            <a:r>
              <a:rPr lang="sk-SK" sz="1400" b="1" dirty="0" smtClean="0">
                <a:solidFill>
                  <a:srgbClr val="00B050"/>
                </a:solidFill>
                <a:latin typeface="Calibri" panose="020F0502020204030204" pitchFamily="34" charset="0"/>
                <a:cs typeface="Calibri" panose="020F0502020204030204" pitchFamily="34" charset="0"/>
              </a:rPr>
              <a:t>žiadateľovi:</a:t>
            </a:r>
            <a:endParaRPr lang="sk-SK" sz="1400" b="1" dirty="0">
              <a:solidFill>
                <a:srgbClr val="00B050"/>
              </a:solidFill>
              <a:latin typeface="Calibri" panose="020F0502020204030204" pitchFamily="34" charset="0"/>
              <a:cs typeface="Calibri" panose="020F0502020204030204" pitchFamily="34" charset="0"/>
            </a:endParaRPr>
          </a:p>
        </p:txBody>
      </p:sp>
      <p:sp>
        <p:nvSpPr>
          <p:cNvPr id="5" name="Obdĺžnik 4"/>
          <p:cNvSpPr/>
          <p:nvPr/>
        </p:nvSpPr>
        <p:spPr>
          <a:xfrm>
            <a:off x="2483768" y="4373236"/>
            <a:ext cx="4608512" cy="400110"/>
          </a:xfrm>
          <a:prstGeom prst="rect">
            <a:avLst/>
          </a:prstGeom>
        </p:spPr>
        <p:txBody>
          <a:bodyPr wrap="square">
            <a:spAutoFit/>
          </a:bodyPr>
          <a:lstStyle/>
          <a:p>
            <a:r>
              <a:rPr lang="sk-SK" sz="1000" dirty="0" smtClean="0">
                <a:solidFill>
                  <a:schemeClr val="bg1">
                    <a:lumMod val="50000"/>
                  </a:schemeClr>
                </a:solidFill>
                <a:latin typeface="Calibri" panose="020F0502020204030204" pitchFamily="34" charset="0"/>
                <a:cs typeface="Calibri" panose="020F0502020204030204" pitchFamily="34" charset="0"/>
              </a:rPr>
              <a:t>má </a:t>
            </a:r>
            <a:r>
              <a:rPr lang="sk-SK" sz="1000" dirty="0">
                <a:solidFill>
                  <a:schemeClr val="bg1">
                    <a:lumMod val="50000"/>
                  </a:schemeClr>
                </a:solidFill>
                <a:latin typeface="Calibri" panose="020F0502020204030204" pitchFamily="34" charset="0"/>
                <a:cs typeface="Calibri" panose="020F0502020204030204" pitchFamily="34" charset="0"/>
              </a:rPr>
              <a:t>splnené a preukázané </a:t>
            </a:r>
            <a:r>
              <a:rPr lang="sk-SK" sz="1000" dirty="0" smtClean="0">
                <a:solidFill>
                  <a:schemeClr val="bg1">
                    <a:lumMod val="50000"/>
                  </a:schemeClr>
                </a:solidFill>
                <a:latin typeface="Calibri" panose="020F0502020204030204" pitchFamily="34" charset="0"/>
                <a:cs typeface="Calibri" panose="020F0502020204030204" pitchFamily="34" charset="0"/>
              </a:rPr>
              <a:t>ďalšie povinností </a:t>
            </a:r>
            <a:r>
              <a:rPr lang="sk-SK" sz="1000" dirty="0">
                <a:solidFill>
                  <a:schemeClr val="bg1">
                    <a:lumMod val="50000"/>
                  </a:schemeClr>
                </a:solidFill>
                <a:latin typeface="Calibri" panose="020F0502020204030204" pitchFamily="34" charset="0"/>
                <a:cs typeface="Calibri" panose="020F0502020204030204" pitchFamily="34" charset="0"/>
              </a:rPr>
              <a:t>vymedzené v </a:t>
            </a:r>
            <a:r>
              <a:rPr lang="sk-SK" sz="1000" dirty="0" smtClean="0">
                <a:solidFill>
                  <a:schemeClr val="bg1">
                    <a:lumMod val="50000"/>
                  </a:schemeClr>
                </a:solidFill>
                <a:latin typeface="Calibri" panose="020F0502020204030204" pitchFamily="34" charset="0"/>
                <a:cs typeface="Calibri" panose="020F0502020204030204" pitchFamily="34" charset="0"/>
              </a:rPr>
              <a:t>špecifikácií  činností </a:t>
            </a:r>
            <a:r>
              <a:rPr lang="sk-SK" sz="1000" dirty="0">
                <a:solidFill>
                  <a:schemeClr val="bg1">
                    <a:lumMod val="50000"/>
                  </a:schemeClr>
                </a:solidFill>
                <a:latin typeface="Calibri" panose="020F0502020204030204" pitchFamily="34" charset="0"/>
                <a:cs typeface="Calibri" panose="020F0502020204030204" pitchFamily="34" charset="0"/>
              </a:rPr>
              <a:t>v zmysle § 4 ods. 5 </a:t>
            </a:r>
            <a:r>
              <a:rPr lang="sk-SK" sz="1000" dirty="0" smtClean="0">
                <a:solidFill>
                  <a:schemeClr val="bg1">
                    <a:lumMod val="50000"/>
                  </a:schemeClr>
                </a:solidFill>
                <a:latin typeface="Calibri" panose="020F0502020204030204" pitchFamily="34" charset="0"/>
                <a:cs typeface="Calibri" panose="020F0502020204030204" pitchFamily="34" charset="0"/>
              </a:rPr>
              <a:t>zákona o </a:t>
            </a:r>
            <a:r>
              <a:rPr lang="sk-SK" sz="1000" dirty="0">
                <a:solidFill>
                  <a:schemeClr val="bg1">
                    <a:lumMod val="50000"/>
                  </a:schemeClr>
                </a:solidFill>
                <a:latin typeface="Calibri" panose="020F0502020204030204" pitchFamily="34" charset="0"/>
                <a:cs typeface="Calibri" panose="020F0502020204030204" pitchFamily="34" charset="0"/>
              </a:rPr>
              <a:t>Environmentálnom </a:t>
            </a:r>
            <a:r>
              <a:rPr lang="sk-SK" sz="1000" dirty="0" smtClean="0">
                <a:solidFill>
                  <a:schemeClr val="bg1">
                    <a:lumMod val="50000"/>
                  </a:schemeClr>
                </a:solidFill>
                <a:latin typeface="Calibri" panose="020F0502020204030204" pitchFamily="34" charset="0"/>
                <a:cs typeface="Calibri" panose="020F0502020204030204" pitchFamily="34" charset="0"/>
              </a:rPr>
              <a:t>fonde</a:t>
            </a:r>
            <a:endParaRPr lang="sk-SK" sz="1000" dirty="0">
              <a:solidFill>
                <a:schemeClr val="bg1">
                  <a:lumMod val="50000"/>
                </a:schemeClr>
              </a:solidFill>
              <a:latin typeface="Calibri" panose="020F0502020204030204" pitchFamily="34" charset="0"/>
              <a:cs typeface="Calibri" panose="020F0502020204030204" pitchFamily="34" charset="0"/>
            </a:endParaRPr>
          </a:p>
        </p:txBody>
      </p:sp>
      <p:pic>
        <p:nvPicPr>
          <p:cNvPr id="6" name="Obrázo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599" y="2091307"/>
            <a:ext cx="1739124" cy="1290600"/>
          </a:xfrm>
          <a:prstGeom prst="rect">
            <a:avLst/>
          </a:prstGeom>
        </p:spPr>
      </p:pic>
    </p:spTree>
    <p:extLst>
      <p:ext uri="{BB962C8B-B14F-4D97-AF65-F5344CB8AC3E}">
        <p14:creationId xmlns:p14="http://schemas.microsoft.com/office/powerpoint/2010/main" val="4172938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599" y="609600"/>
            <a:ext cx="1226097" cy="659160"/>
          </a:xfrm>
        </p:spPr>
        <p:txBody>
          <a:bodyPr>
            <a:normAutofit/>
          </a:bodyPr>
          <a:lstStyle/>
          <a:p>
            <a:r>
              <a:rPr lang="sk-SK" sz="1400" b="1" dirty="0" smtClean="0">
                <a:solidFill>
                  <a:srgbClr val="42AA32"/>
                </a:solidFill>
                <a:latin typeface="Calibri" panose="020F0502020204030204" pitchFamily="34" charset="0"/>
                <a:cs typeface="Calibri" panose="020F0502020204030204" pitchFamily="34" charset="0"/>
              </a:rPr>
              <a:t>Ak žiadosť neobsahuje:</a:t>
            </a:r>
            <a:endParaRPr lang="sk-SK" sz="1400" b="1" dirty="0">
              <a:solidFill>
                <a:srgbClr val="42AA32"/>
              </a:solidFill>
              <a:latin typeface="Calibri" panose="020F0502020204030204" pitchFamily="34" charset="0"/>
              <a:cs typeface="Calibri" panose="020F0502020204030204" pitchFamily="34" charset="0"/>
            </a:endParaRPr>
          </a:p>
        </p:txBody>
      </p:sp>
      <p:sp>
        <p:nvSpPr>
          <p:cNvPr id="3" name="Zástupný objekt pre obsah 2"/>
          <p:cNvSpPr>
            <a:spLocks noGrp="1"/>
          </p:cNvSpPr>
          <p:nvPr>
            <p:ph idx="1"/>
          </p:nvPr>
        </p:nvSpPr>
        <p:spPr>
          <a:xfrm>
            <a:off x="2483768" y="836712"/>
            <a:ext cx="4473544" cy="3528393"/>
          </a:xfrm>
        </p:spPr>
        <p:txBody>
          <a:bodyPr>
            <a:noAutofit/>
          </a:bodyPr>
          <a:lstStyle/>
          <a:p>
            <a:r>
              <a:rPr lang="sk-SK" sz="1100" dirty="0">
                <a:solidFill>
                  <a:schemeClr val="bg1">
                    <a:lumMod val="50000"/>
                  </a:schemeClr>
                </a:solidFill>
              </a:rPr>
              <a:t>názov alebo obchodné meno a sídlo žiadateľa, jeho identifikačné číslo, meno a priezvisko </a:t>
            </a:r>
            <a:r>
              <a:rPr lang="sk-SK" sz="1100" dirty="0" smtClean="0">
                <a:solidFill>
                  <a:schemeClr val="bg1">
                    <a:lumMod val="50000"/>
                  </a:schemeClr>
                </a:solidFill>
              </a:rPr>
              <a:t>štatutárneho zástupcu</a:t>
            </a:r>
            <a:r>
              <a:rPr lang="sk-SK" sz="1100" dirty="0">
                <a:solidFill>
                  <a:schemeClr val="bg1">
                    <a:lumMod val="50000"/>
                  </a:schemeClr>
                </a:solidFill>
              </a:rPr>
              <a:t>,</a:t>
            </a:r>
          </a:p>
          <a:p>
            <a:r>
              <a:rPr lang="sk-SK" sz="1100" dirty="0" smtClean="0">
                <a:solidFill>
                  <a:schemeClr val="bg1">
                    <a:lumMod val="50000"/>
                  </a:schemeClr>
                </a:solidFill>
              </a:rPr>
              <a:t>výšku </a:t>
            </a:r>
            <a:r>
              <a:rPr lang="sk-SK" sz="1100" dirty="0">
                <a:solidFill>
                  <a:schemeClr val="bg1">
                    <a:lumMod val="50000"/>
                  </a:schemeClr>
                </a:solidFill>
              </a:rPr>
              <a:t>požadovaných prostriedkov,</a:t>
            </a:r>
          </a:p>
          <a:p>
            <a:r>
              <a:rPr lang="sk-SK" sz="1100" dirty="0" smtClean="0">
                <a:solidFill>
                  <a:schemeClr val="bg1">
                    <a:lumMod val="50000"/>
                  </a:schemeClr>
                </a:solidFill>
              </a:rPr>
              <a:t>podpis </a:t>
            </a:r>
            <a:r>
              <a:rPr lang="sk-SK" sz="1100" dirty="0">
                <a:solidFill>
                  <a:schemeClr val="bg1">
                    <a:lumMod val="50000"/>
                  </a:schemeClr>
                </a:solidFill>
              </a:rPr>
              <a:t>oprávnenej osoby a ak je to relevantné, aj pečiatku,</a:t>
            </a:r>
          </a:p>
          <a:p>
            <a:r>
              <a:rPr lang="sk-SK" sz="1100" dirty="0" smtClean="0">
                <a:solidFill>
                  <a:schemeClr val="bg1">
                    <a:lumMod val="50000"/>
                  </a:schemeClr>
                </a:solidFill>
              </a:rPr>
              <a:t>zaradenie </a:t>
            </a:r>
            <a:r>
              <a:rPr lang="sk-SK" sz="1100" dirty="0">
                <a:solidFill>
                  <a:schemeClr val="bg1">
                    <a:lumMod val="50000"/>
                  </a:schemeClr>
                </a:solidFill>
              </a:rPr>
              <a:t>do príslušnej činnosti,</a:t>
            </a:r>
          </a:p>
          <a:p>
            <a:r>
              <a:rPr lang="sk-SK" sz="1100" dirty="0" smtClean="0">
                <a:solidFill>
                  <a:schemeClr val="bg1">
                    <a:lumMod val="50000"/>
                  </a:schemeClr>
                </a:solidFill>
              </a:rPr>
              <a:t>výber </a:t>
            </a:r>
            <a:r>
              <a:rPr lang="sk-SK" sz="1100" dirty="0">
                <a:solidFill>
                  <a:schemeClr val="bg1">
                    <a:lumMod val="50000"/>
                  </a:schemeClr>
                </a:solidFill>
              </a:rPr>
              <a:t>príslušných aktivít v daných činnostiach,</a:t>
            </a:r>
          </a:p>
          <a:p>
            <a:r>
              <a:rPr lang="sk-SK" sz="1100" dirty="0" smtClean="0">
                <a:solidFill>
                  <a:schemeClr val="bg1">
                    <a:lumMod val="50000"/>
                  </a:schemeClr>
                </a:solidFill>
              </a:rPr>
              <a:t>číslo </a:t>
            </a:r>
            <a:r>
              <a:rPr lang="sk-SK" sz="1100" dirty="0">
                <a:solidFill>
                  <a:schemeClr val="bg1">
                    <a:lumMod val="50000"/>
                  </a:schemeClr>
                </a:solidFill>
              </a:rPr>
              <a:t>vygenerované webovou aplikáciou na prihlasovanie,</a:t>
            </a:r>
          </a:p>
          <a:p>
            <a:r>
              <a:rPr lang="sk-SK" sz="1100" dirty="0" smtClean="0">
                <a:solidFill>
                  <a:schemeClr val="bg1">
                    <a:lumMod val="50000"/>
                  </a:schemeClr>
                </a:solidFill>
              </a:rPr>
              <a:t>správny </a:t>
            </a:r>
            <a:r>
              <a:rPr lang="sk-SK" sz="1100" dirty="0">
                <a:solidFill>
                  <a:schemeClr val="bg1">
                    <a:lumMod val="50000"/>
                  </a:schemeClr>
                </a:solidFill>
              </a:rPr>
              <a:t>termín realizácie projektu v rámci oprávneného obdobia</a:t>
            </a:r>
          </a:p>
        </p:txBody>
      </p:sp>
      <p:pic>
        <p:nvPicPr>
          <p:cNvPr id="4" name="Zástupný objekt pre obsah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3789041"/>
            <a:ext cx="1944216" cy="2088238"/>
          </a:xfrm>
          <a:prstGeom prst="rect">
            <a:avLst/>
          </a:prstGeom>
        </p:spPr>
      </p:pic>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07701" y="3861052"/>
            <a:ext cx="2088238" cy="1944217"/>
          </a:xfrm>
          <a:prstGeom prst="rect">
            <a:avLst/>
          </a:prstGeom>
        </p:spPr>
      </p:pic>
    </p:spTree>
    <p:extLst>
      <p:ext uri="{BB962C8B-B14F-4D97-AF65-F5344CB8AC3E}">
        <p14:creationId xmlns:p14="http://schemas.microsoft.com/office/powerpoint/2010/main" val="1845101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599" y="609600"/>
            <a:ext cx="2018185" cy="659160"/>
          </a:xfrm>
        </p:spPr>
        <p:txBody>
          <a:bodyPr>
            <a:normAutofit/>
          </a:bodyPr>
          <a:lstStyle/>
          <a:p>
            <a:r>
              <a:rPr lang="sk-SK" sz="1400" b="1" dirty="0" smtClean="0">
                <a:solidFill>
                  <a:srgbClr val="00B050"/>
                </a:solidFill>
                <a:latin typeface="Calibri" panose="020F0502020204030204" pitchFamily="34" charset="0"/>
                <a:cs typeface="Calibri" panose="020F0502020204030204" pitchFamily="34" charset="0"/>
              </a:rPr>
              <a:t>Povinné prílohy k žiadosti:</a:t>
            </a:r>
            <a:endParaRPr lang="sk-SK" sz="1400" b="1" dirty="0">
              <a:solidFill>
                <a:srgbClr val="00B050"/>
              </a:solidFill>
              <a:latin typeface="Calibri" panose="020F0502020204030204" pitchFamily="34" charset="0"/>
              <a:cs typeface="Calibri" panose="020F0502020204030204" pitchFamily="34" charset="0"/>
            </a:endParaRPr>
          </a:p>
        </p:txBody>
      </p:sp>
      <p:sp>
        <p:nvSpPr>
          <p:cNvPr id="3" name="Zástupný objekt pre obsah 2"/>
          <p:cNvSpPr>
            <a:spLocks noGrp="1"/>
          </p:cNvSpPr>
          <p:nvPr>
            <p:ph idx="1"/>
          </p:nvPr>
        </p:nvSpPr>
        <p:spPr>
          <a:xfrm>
            <a:off x="2123727" y="1124744"/>
            <a:ext cx="4968553" cy="4916619"/>
          </a:xfrm>
        </p:spPr>
        <p:txBody>
          <a:bodyPr>
            <a:normAutofit/>
          </a:bodyPr>
          <a:lstStyle/>
          <a:p>
            <a:pPr marL="0" indent="0">
              <a:buNone/>
            </a:pPr>
            <a:r>
              <a:rPr lang="sk-SK" sz="1100" dirty="0" smtClean="0">
                <a:latin typeface="Calibri" panose="020F0502020204030204" pitchFamily="34" charset="0"/>
                <a:cs typeface="Calibri" panose="020F0502020204030204" pitchFamily="34" charset="0"/>
              </a:rPr>
              <a:t>1</a:t>
            </a:r>
            <a:r>
              <a:rPr lang="sk-SK" sz="1100" dirty="0">
                <a:latin typeface="Calibri" panose="020F0502020204030204" pitchFamily="34" charset="0"/>
                <a:cs typeface="Calibri" panose="020F0502020204030204" pitchFamily="34" charset="0"/>
              </a:rPr>
              <a:t>. </a:t>
            </a:r>
            <a:r>
              <a:rPr lang="sk-SK" sz="1100" dirty="0" err="1">
                <a:solidFill>
                  <a:schemeClr val="bg1">
                    <a:lumMod val="50000"/>
                  </a:schemeClr>
                </a:solidFill>
                <a:latin typeface="Calibri" panose="020F0502020204030204" pitchFamily="34" charset="0"/>
                <a:cs typeface="Calibri" panose="020F0502020204030204" pitchFamily="34" charset="0"/>
              </a:rPr>
              <a:t>Položkový</a:t>
            </a:r>
            <a:r>
              <a:rPr lang="sk-SK" sz="1100" dirty="0">
                <a:solidFill>
                  <a:schemeClr val="bg1">
                    <a:lumMod val="50000"/>
                  </a:schemeClr>
                </a:solidFill>
                <a:latin typeface="Calibri" panose="020F0502020204030204" pitchFamily="34" charset="0"/>
                <a:cs typeface="Calibri" panose="020F0502020204030204" pitchFamily="34" charset="0"/>
              </a:rPr>
              <a:t> rozpočet projektového zámeru</a:t>
            </a:r>
          </a:p>
          <a:p>
            <a:pPr marL="0" indent="0">
              <a:buNone/>
            </a:pPr>
            <a:r>
              <a:rPr lang="sk-SK" sz="1100" dirty="0">
                <a:solidFill>
                  <a:schemeClr val="bg1">
                    <a:lumMod val="50000"/>
                  </a:schemeClr>
                </a:solidFill>
                <a:latin typeface="Calibri" panose="020F0502020204030204" pitchFamily="34" charset="0"/>
                <a:cs typeface="Calibri" panose="020F0502020204030204" pitchFamily="34" charset="0"/>
              </a:rPr>
              <a:t>2. Žiadosť o stavebné povolenie, resp. doklad o ohlásení drobnej stavby na stavebný úrad - ak relevantné.</a:t>
            </a:r>
          </a:p>
          <a:p>
            <a:pPr marL="0" indent="0">
              <a:buNone/>
            </a:pPr>
            <a:r>
              <a:rPr lang="sk-SK" sz="1100" dirty="0">
                <a:solidFill>
                  <a:schemeClr val="bg1">
                    <a:lumMod val="50000"/>
                  </a:schemeClr>
                </a:solidFill>
                <a:latin typeface="Calibri" panose="020F0502020204030204" pitchFamily="34" charset="0"/>
                <a:cs typeface="Calibri" panose="020F0502020204030204" pitchFamily="34" charset="0"/>
              </a:rPr>
              <a:t>4. Doklad preukazujúci vysporiadanie majetkovoprávnych vzťahov k pozemkom určeným na </a:t>
            </a:r>
            <a:r>
              <a:rPr lang="sk-SK" sz="1100" dirty="0" smtClean="0">
                <a:solidFill>
                  <a:schemeClr val="bg1">
                    <a:lumMod val="50000"/>
                  </a:schemeClr>
                </a:solidFill>
                <a:latin typeface="Calibri" panose="020F0502020204030204" pitchFamily="34" charset="0"/>
                <a:cs typeface="Calibri" panose="020F0502020204030204" pitchFamily="34" charset="0"/>
              </a:rPr>
              <a:t>realizáciu projektu </a:t>
            </a:r>
            <a:r>
              <a:rPr lang="sk-SK" sz="1100" dirty="0">
                <a:solidFill>
                  <a:schemeClr val="bg1">
                    <a:lumMod val="50000"/>
                  </a:schemeClr>
                </a:solidFill>
                <a:latin typeface="Calibri" panose="020F0502020204030204" pitchFamily="34" charset="0"/>
                <a:cs typeface="Calibri" panose="020F0502020204030204" pitchFamily="34" charset="0"/>
              </a:rPr>
              <a:t>– ak relevantné.</a:t>
            </a:r>
          </a:p>
          <a:p>
            <a:pPr marL="0" indent="0">
              <a:buNone/>
            </a:pPr>
            <a:r>
              <a:rPr lang="sk-SK" sz="1100" dirty="0">
                <a:solidFill>
                  <a:schemeClr val="bg1">
                    <a:lumMod val="50000"/>
                  </a:schemeClr>
                </a:solidFill>
                <a:latin typeface="Calibri" panose="020F0502020204030204" pitchFamily="34" charset="0"/>
                <a:cs typeface="Calibri" panose="020F0502020204030204" pitchFamily="34" charset="0"/>
              </a:rPr>
              <a:t>5. Súhlasy príslušných autorít napr. Slovenský vodohospodársky podnik (správa vodných tokov), </a:t>
            </a:r>
            <a:r>
              <a:rPr lang="sk-SK" sz="1100" dirty="0" smtClean="0">
                <a:solidFill>
                  <a:schemeClr val="bg1">
                    <a:lumMod val="50000"/>
                  </a:schemeClr>
                </a:solidFill>
                <a:latin typeface="Calibri" panose="020F0502020204030204" pitchFamily="34" charset="0"/>
                <a:cs typeface="Calibri" panose="020F0502020204030204" pitchFamily="34" charset="0"/>
              </a:rPr>
              <a:t>Štátne Lesy </a:t>
            </a:r>
            <a:r>
              <a:rPr lang="sk-SK" sz="1100" dirty="0">
                <a:solidFill>
                  <a:schemeClr val="bg1">
                    <a:lumMod val="50000"/>
                  </a:schemeClr>
                </a:solidFill>
                <a:latin typeface="Calibri" panose="020F0502020204030204" pitchFamily="34" charset="0"/>
                <a:cs typeface="Calibri" panose="020F0502020204030204" pitchFamily="34" charset="0"/>
              </a:rPr>
              <a:t>SR (drobné vodné toky), ŠOP SR (vodný tok a pramene v chránenom území), ŠOP SR </a:t>
            </a:r>
            <a:r>
              <a:rPr lang="sk-SK" sz="1100" dirty="0" smtClean="0">
                <a:solidFill>
                  <a:schemeClr val="bg1">
                    <a:lumMod val="50000"/>
                  </a:schemeClr>
                </a:solidFill>
                <a:latin typeface="Calibri" panose="020F0502020204030204" pitchFamily="34" charset="0"/>
                <a:cs typeface="Calibri" panose="020F0502020204030204" pitchFamily="34" charset="0"/>
              </a:rPr>
              <a:t>– správa CHKO </a:t>
            </a:r>
            <a:r>
              <a:rPr lang="sk-SK" sz="1100" dirty="0">
                <a:solidFill>
                  <a:schemeClr val="bg1">
                    <a:lumMod val="50000"/>
                  </a:schemeClr>
                </a:solidFill>
                <a:latin typeface="Calibri" panose="020F0502020204030204" pitchFamily="34" charset="0"/>
                <a:cs typeface="Calibri" panose="020F0502020204030204" pitchFamily="34" charset="0"/>
              </a:rPr>
              <a:t>/ NP (rašeliniská, mokrade), odbor ŽP štátneho vodného orgánu, odbor ŽP – ochrana </a:t>
            </a:r>
            <a:r>
              <a:rPr lang="sk-SK" sz="1100" dirty="0" smtClean="0">
                <a:solidFill>
                  <a:schemeClr val="bg1">
                    <a:lumMod val="50000"/>
                  </a:schemeClr>
                </a:solidFill>
                <a:latin typeface="Calibri" panose="020F0502020204030204" pitchFamily="34" charset="0"/>
                <a:cs typeface="Calibri" panose="020F0502020204030204" pitchFamily="34" charset="0"/>
              </a:rPr>
              <a:t>prírody a </a:t>
            </a:r>
            <a:r>
              <a:rPr lang="sk-SK" sz="1100" dirty="0">
                <a:solidFill>
                  <a:schemeClr val="bg1">
                    <a:lumMod val="50000"/>
                  </a:schemeClr>
                </a:solidFill>
                <a:latin typeface="Calibri" panose="020F0502020204030204" pitchFamily="34" charset="0"/>
                <a:cs typeface="Calibri" panose="020F0502020204030204" pitchFamily="34" charset="0"/>
              </a:rPr>
              <a:t>krajiny, ŠVS (vodné stavby), Pamiatkový úrad – ak relevantné</a:t>
            </a:r>
          </a:p>
          <a:p>
            <a:pPr marL="0" indent="0">
              <a:buNone/>
            </a:pPr>
            <a:r>
              <a:rPr lang="sk-SK" sz="1100" dirty="0">
                <a:solidFill>
                  <a:schemeClr val="bg1">
                    <a:lumMod val="50000"/>
                  </a:schemeClr>
                </a:solidFill>
                <a:latin typeface="Calibri" panose="020F0502020204030204" pitchFamily="34" charset="0"/>
                <a:cs typeface="Calibri" panose="020F0502020204030204" pitchFamily="34" charset="0"/>
              </a:rPr>
              <a:t>6. Kumulatívne čestné vyhlásenie vrátane čestného vyhlásenia o vykonávaní hospodárskej činnosti</a:t>
            </a:r>
          </a:p>
        </p:txBody>
      </p:sp>
      <p:pic>
        <p:nvPicPr>
          <p:cNvPr id="4" name="Obrázok 3"/>
          <p:cNvPicPr>
            <a:picLocks noChangeAspect="1"/>
          </p:cNvPicPr>
          <p:nvPr/>
        </p:nvPicPr>
        <p:blipFill>
          <a:blip r:embed="rId2"/>
          <a:stretch>
            <a:fillRect/>
          </a:stretch>
        </p:blipFill>
        <p:spPr>
          <a:xfrm>
            <a:off x="1979712" y="4221089"/>
            <a:ext cx="2001156" cy="1538255"/>
          </a:xfrm>
          <a:prstGeom prst="rect">
            <a:avLst/>
          </a:prstGeom>
        </p:spPr>
      </p:pic>
      <p:pic>
        <p:nvPicPr>
          <p:cNvPr id="5" name="Obrázok 4"/>
          <p:cNvPicPr>
            <a:picLocks noChangeAspect="1"/>
          </p:cNvPicPr>
          <p:nvPr/>
        </p:nvPicPr>
        <p:blipFill>
          <a:blip r:embed="rId3"/>
          <a:stretch>
            <a:fillRect/>
          </a:stretch>
        </p:blipFill>
        <p:spPr>
          <a:xfrm>
            <a:off x="4591642" y="4221088"/>
            <a:ext cx="2077739" cy="1538255"/>
          </a:xfrm>
          <a:prstGeom prst="rect">
            <a:avLst/>
          </a:prstGeom>
        </p:spPr>
      </p:pic>
    </p:spTree>
    <p:extLst>
      <p:ext uri="{BB962C8B-B14F-4D97-AF65-F5344CB8AC3E}">
        <p14:creationId xmlns:p14="http://schemas.microsoft.com/office/powerpoint/2010/main" val="9993423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p:cNvSpPr>
            <a:spLocks noGrp="1"/>
          </p:cNvSpPr>
          <p:nvPr>
            <p:ph idx="1"/>
          </p:nvPr>
        </p:nvSpPr>
        <p:spPr>
          <a:xfrm>
            <a:off x="609599" y="764704"/>
            <a:ext cx="6347714" cy="5616624"/>
          </a:xfrm>
        </p:spPr>
        <p:txBody>
          <a:bodyPr>
            <a:normAutofit fontScale="40000" lnSpcReduction="20000"/>
          </a:bodyPr>
          <a:lstStyle/>
          <a:p>
            <a:pPr marL="0" indent="0">
              <a:spcBef>
                <a:spcPts val="600"/>
              </a:spcBef>
              <a:buNone/>
            </a:pPr>
            <a:r>
              <a:rPr lang="sk-SK" b="1" dirty="0" smtClean="0"/>
              <a:t> 1</a:t>
            </a:r>
            <a:r>
              <a:rPr lang="sk-SK" sz="2000" b="1" dirty="0" smtClean="0">
                <a:latin typeface="Calibri" panose="020F0502020204030204" pitchFamily="34" charset="0"/>
                <a:cs typeface="Calibri" panose="020F0502020204030204" pitchFamily="34" charset="0"/>
              </a:rPr>
              <a:t>. </a:t>
            </a:r>
            <a:r>
              <a:rPr lang="sk-SK" sz="2000" b="1" dirty="0" err="1" smtClean="0">
                <a:latin typeface="Calibri" panose="020F0502020204030204" pitchFamily="34" charset="0"/>
                <a:cs typeface="Calibri" panose="020F0502020204030204" pitchFamily="34" charset="0"/>
              </a:rPr>
              <a:t>Položkový</a:t>
            </a:r>
            <a:r>
              <a:rPr lang="sk-SK" sz="2000" b="1" dirty="0" smtClean="0">
                <a:latin typeface="Calibri" panose="020F0502020204030204" pitchFamily="34" charset="0"/>
                <a:cs typeface="Calibri" panose="020F0502020204030204" pitchFamily="34" charset="0"/>
              </a:rPr>
              <a:t> rozpočet projektového zámeru </a:t>
            </a:r>
            <a:r>
              <a:rPr lang="sk-SK" sz="2000" dirty="0" smtClean="0">
                <a:latin typeface="Calibri" panose="020F0502020204030204" pitchFamily="34" charset="0"/>
                <a:cs typeface="Calibri" panose="020F0502020204030204" pitchFamily="34" charset="0"/>
              </a:rPr>
              <a:t>	</a:t>
            </a:r>
          </a:p>
          <a:p>
            <a:pPr marL="0" indent="0">
              <a:spcBef>
                <a:spcPts val="600"/>
              </a:spcBef>
              <a:buNone/>
            </a:pPr>
            <a:endParaRPr lang="sk-SK" sz="2000" dirty="0" smtClean="0">
              <a:latin typeface="Calibri" panose="020F0502020204030204" pitchFamily="34" charset="0"/>
              <a:cs typeface="Calibri" panose="020F0502020204030204" pitchFamily="34" charset="0"/>
            </a:endParaRPr>
          </a:p>
          <a:p>
            <a:pPr marL="0" indent="0">
              <a:spcBef>
                <a:spcPts val="600"/>
              </a:spcBef>
              <a:buNone/>
            </a:pPr>
            <a:r>
              <a:rPr lang="sk-SK" sz="2000" dirty="0" smtClean="0">
                <a:latin typeface="Calibri" panose="020F0502020204030204" pitchFamily="34" charset="0"/>
                <a:cs typeface="Calibri" panose="020F0502020204030204" pitchFamily="34" charset="0"/>
              </a:rPr>
              <a:t>Vydáva: 				Žiadateľ 	</a:t>
            </a:r>
          </a:p>
          <a:p>
            <a:pPr marL="0" indent="0">
              <a:spcBef>
                <a:spcPts val="600"/>
              </a:spcBef>
              <a:buNone/>
            </a:pPr>
            <a:r>
              <a:rPr lang="sk-SK" sz="2000" dirty="0" smtClean="0">
                <a:latin typeface="Calibri" panose="020F0502020204030204" pitchFamily="34" charset="0"/>
                <a:cs typeface="Calibri" panose="020F0502020204030204" pitchFamily="34" charset="0"/>
              </a:rPr>
              <a:t>Záväzný vzor: 			Áno </a:t>
            </a:r>
          </a:p>
          <a:p>
            <a:pPr marL="0" indent="0">
              <a:spcBef>
                <a:spcPts val="600"/>
              </a:spcBef>
              <a:buNone/>
            </a:pPr>
            <a:r>
              <a:rPr lang="sk-SK" sz="2000" dirty="0" smtClean="0">
                <a:latin typeface="Calibri" panose="020F0502020204030204" pitchFamily="34" charset="0"/>
                <a:cs typeface="Calibri" panose="020F0502020204030204" pitchFamily="34" charset="0"/>
              </a:rPr>
              <a:t>Vzor tlačiva: 			zverejnený na webovom sídle www.zelenyvzdelavacifond.sk. 	</a:t>
            </a:r>
          </a:p>
          <a:p>
            <a:pPr marL="0" indent="0">
              <a:spcBef>
                <a:spcPts val="600"/>
              </a:spcBef>
              <a:buNone/>
            </a:pPr>
            <a:r>
              <a:rPr lang="sk-SK" sz="2000" dirty="0" smtClean="0">
                <a:latin typeface="Calibri" panose="020F0502020204030204" pitchFamily="34" charset="0"/>
                <a:cs typeface="Calibri" panose="020F0502020204030204" pitchFamily="34" charset="0"/>
              </a:rPr>
              <a:t>Podmienka poskytnutia podpory: 	Oprávnenosť aktivít a nákladov 	</a:t>
            </a:r>
          </a:p>
          <a:p>
            <a:pPr marL="0" indent="0">
              <a:spcBef>
                <a:spcPts val="600"/>
              </a:spcBef>
              <a:buNone/>
            </a:pPr>
            <a:r>
              <a:rPr lang="sk-SK" sz="2000" dirty="0" smtClean="0">
                <a:latin typeface="Calibri" panose="020F0502020204030204" pitchFamily="34" charset="0"/>
                <a:cs typeface="Calibri" panose="020F0502020204030204" pitchFamily="34" charset="0"/>
              </a:rPr>
              <a:t>Možnosť doplnenia/opravy prílohy: 	Áno - rozpočet musí byť súčasťou žiadosti o dotáciu 	</a:t>
            </a:r>
          </a:p>
          <a:p>
            <a:pPr marL="0" indent="0">
              <a:spcBef>
                <a:spcPts val="600"/>
              </a:spcBef>
              <a:buNone/>
            </a:pPr>
            <a:r>
              <a:rPr lang="sk-SK" sz="2000" dirty="0" smtClean="0">
                <a:latin typeface="Calibri" panose="020F0502020204030204" pitchFamily="34" charset="0"/>
                <a:cs typeface="Calibri" panose="020F0502020204030204" pitchFamily="34" charset="0"/>
              </a:rPr>
              <a:t>Hraničný termín na preukázanie splnenia podmienky poskytnutia podpory: V prípade, že príloha obsahuje neoprávnené náklady, SAŽP žiadateľa vyzve o úpravu rozpočtu/resp. poníži rozpočet o neoprávnené náklady, a to do termínu výzvy, na doplnenie. 	</a:t>
            </a:r>
          </a:p>
          <a:p>
            <a:pPr marL="0" indent="0">
              <a:spcBef>
                <a:spcPts val="600"/>
              </a:spcBef>
              <a:buNone/>
            </a:pPr>
            <a:endParaRPr lang="sk-SK" sz="2000" dirty="0" smtClean="0">
              <a:latin typeface="Calibri" panose="020F0502020204030204" pitchFamily="34" charset="0"/>
              <a:cs typeface="Calibri" panose="020F0502020204030204" pitchFamily="34" charset="0"/>
            </a:endParaRPr>
          </a:p>
          <a:p>
            <a:pPr marL="0" indent="0">
              <a:spcBef>
                <a:spcPts val="600"/>
              </a:spcBef>
              <a:buNone/>
            </a:pPr>
            <a:r>
              <a:rPr lang="sk-SK" sz="2000" b="1" dirty="0" smtClean="0">
                <a:latin typeface="Calibri" panose="020F0502020204030204" pitchFamily="34" charset="0"/>
                <a:cs typeface="Calibri" panose="020F0502020204030204" pitchFamily="34" charset="0"/>
              </a:rPr>
              <a:t>Spôsob predloženia prílohy: 	</a:t>
            </a:r>
          </a:p>
          <a:p>
            <a:pPr marL="0" indent="0">
              <a:spcBef>
                <a:spcPts val="600"/>
              </a:spcBef>
              <a:buNone/>
            </a:pPr>
            <a:r>
              <a:rPr lang="sk-SK" sz="2000" dirty="0" smtClean="0">
                <a:latin typeface="Calibri" panose="020F0502020204030204" pitchFamily="34" charset="0"/>
                <a:cs typeface="Calibri" panose="020F0502020204030204" pitchFamily="34" charset="0"/>
              </a:rPr>
              <a:t>Originál dokument na presne vymedzenom tlačive 	</a:t>
            </a:r>
          </a:p>
          <a:p>
            <a:pPr marL="0" indent="0">
              <a:spcBef>
                <a:spcPts val="600"/>
              </a:spcBef>
              <a:buNone/>
            </a:pPr>
            <a:r>
              <a:rPr lang="sk-SK" sz="2000" dirty="0" smtClean="0">
                <a:latin typeface="Calibri" panose="020F0502020204030204" pitchFamily="34" charset="0"/>
                <a:cs typeface="Calibri" panose="020F0502020204030204" pitchFamily="34" charset="0"/>
              </a:rPr>
              <a:t>Žiadateľ vypĺňa iba bielo vyfarbené bunky, bunky vyfarbené šedou farbou sa vypočítajú automaticky. </a:t>
            </a:r>
          </a:p>
          <a:p>
            <a:pPr marL="0" indent="0">
              <a:spcBef>
                <a:spcPts val="600"/>
              </a:spcBef>
              <a:buNone/>
            </a:pPr>
            <a:r>
              <a:rPr lang="sk-SK" sz="2000" dirty="0" smtClean="0">
                <a:latin typeface="Calibri" panose="020F0502020204030204" pitchFamily="34" charset="0"/>
                <a:cs typeface="Calibri" panose="020F0502020204030204" pitchFamily="34" charset="0"/>
              </a:rPr>
              <a:t>"Názov žiadateľa" (názov organizácie, ktorá žiada o dotáciu zo Zeleného vzdelávacieho fondu 6/2024) </a:t>
            </a:r>
          </a:p>
          <a:p>
            <a:pPr marL="0" indent="0">
              <a:spcBef>
                <a:spcPts val="600"/>
              </a:spcBef>
              <a:buNone/>
            </a:pPr>
            <a:r>
              <a:rPr lang="sk-SK" sz="2000" dirty="0" smtClean="0">
                <a:latin typeface="Calibri" panose="020F0502020204030204" pitchFamily="34" charset="0"/>
                <a:cs typeface="Calibri" panose="020F0502020204030204" pitchFamily="34" charset="0"/>
              </a:rPr>
              <a:t>"Typ organizácie" (škola, obec). </a:t>
            </a:r>
          </a:p>
          <a:p>
            <a:pPr marL="0" indent="0">
              <a:spcBef>
                <a:spcPts val="600"/>
              </a:spcBef>
              <a:buNone/>
            </a:pPr>
            <a:endParaRPr lang="sk-SK" sz="2000" dirty="0" smtClean="0">
              <a:latin typeface="Calibri" panose="020F0502020204030204" pitchFamily="34" charset="0"/>
              <a:cs typeface="Calibri" panose="020F0502020204030204" pitchFamily="34" charset="0"/>
            </a:endParaRPr>
          </a:p>
          <a:p>
            <a:pPr marL="0" indent="0">
              <a:spcBef>
                <a:spcPts val="600"/>
              </a:spcBef>
              <a:buNone/>
            </a:pPr>
            <a:r>
              <a:rPr lang="sk-SK" sz="2000" b="1" dirty="0" smtClean="0">
                <a:latin typeface="Calibri" panose="020F0502020204030204" pitchFamily="34" charset="0"/>
                <a:cs typeface="Calibri" panose="020F0502020204030204" pitchFamily="34" charset="0"/>
              </a:rPr>
              <a:t>Žiadateľ vypisujte jednotlivé časti v poradí: </a:t>
            </a:r>
          </a:p>
          <a:p>
            <a:pPr marL="0" indent="0">
              <a:spcBef>
                <a:spcPts val="600"/>
              </a:spcBef>
              <a:buNone/>
            </a:pPr>
            <a:r>
              <a:rPr lang="sk-SK" sz="2000" dirty="0" smtClean="0">
                <a:latin typeface="Calibri" panose="020F0502020204030204" pitchFamily="34" charset="0"/>
                <a:cs typeface="Calibri" panose="020F0502020204030204" pitchFamily="34" charset="0"/>
              </a:rPr>
              <a:t>Názov aktivity (zhodný s názvom aktivity uvedenej v žiadosti), </a:t>
            </a:r>
          </a:p>
          <a:p>
            <a:pPr marL="0" indent="0">
              <a:spcBef>
                <a:spcPts val="600"/>
              </a:spcBef>
              <a:buNone/>
            </a:pPr>
            <a:r>
              <a:rPr lang="sk-SK" sz="2000" dirty="0" smtClean="0">
                <a:latin typeface="Calibri" panose="020F0502020204030204" pitchFamily="34" charset="0"/>
                <a:cs typeface="Calibri" panose="020F0502020204030204" pitchFamily="34" charset="0"/>
              </a:rPr>
              <a:t>Číslo a názov položky výstupu projektového zámeru, </a:t>
            </a:r>
          </a:p>
          <a:p>
            <a:pPr marL="0" indent="0">
              <a:spcBef>
                <a:spcPts val="600"/>
              </a:spcBef>
              <a:buNone/>
            </a:pPr>
            <a:r>
              <a:rPr lang="sk-SK" sz="2000" dirty="0" smtClean="0">
                <a:latin typeface="Calibri" panose="020F0502020204030204" pitchFamily="34" charset="0"/>
                <a:cs typeface="Calibri" panose="020F0502020204030204" pitchFamily="34" charset="0"/>
              </a:rPr>
              <a:t>Druh výdavku (služba, tovar, ...), </a:t>
            </a:r>
          </a:p>
          <a:p>
            <a:pPr marL="0" indent="0">
              <a:spcBef>
                <a:spcPts val="600"/>
              </a:spcBef>
              <a:buNone/>
            </a:pPr>
            <a:r>
              <a:rPr lang="sk-SK" sz="2000" dirty="0" smtClean="0">
                <a:latin typeface="Calibri" panose="020F0502020204030204" pitchFamily="34" charset="0"/>
                <a:cs typeface="Calibri" panose="020F0502020204030204" pitchFamily="34" charset="0"/>
              </a:rPr>
              <a:t>Množstvo, </a:t>
            </a:r>
          </a:p>
          <a:p>
            <a:pPr marL="0" indent="0">
              <a:spcBef>
                <a:spcPts val="600"/>
              </a:spcBef>
              <a:buNone/>
            </a:pPr>
            <a:r>
              <a:rPr lang="sk-SK" sz="2000" dirty="0" smtClean="0">
                <a:latin typeface="Calibri" panose="020F0502020204030204" pitchFamily="34" charset="0"/>
                <a:cs typeface="Calibri" panose="020F0502020204030204" pitchFamily="34" charset="0"/>
              </a:rPr>
              <a:t>Merná jednotka (súbor, atď.) </a:t>
            </a:r>
          </a:p>
          <a:p>
            <a:pPr marL="0" indent="0">
              <a:spcBef>
                <a:spcPts val="600"/>
              </a:spcBef>
              <a:buNone/>
            </a:pPr>
            <a:r>
              <a:rPr lang="sk-SK" sz="2000" dirty="0" smtClean="0">
                <a:latin typeface="Calibri" panose="020F0502020204030204" pitchFamily="34" charset="0"/>
                <a:cs typeface="Calibri" panose="020F0502020204030204" pitchFamily="34" charset="0"/>
              </a:rPr>
              <a:t>Cena s DPH (€). Po vyplnení týchto údajov sa automaticky vypočíta stĺpec "Suma s DPH (€)". Položku "Cena s DPH" vypĺňame na základe identifikovanej predbežnej hodnoty zákazky v súlade so Zákonom 343/2015 Z. z. o verejnom obstarávaní a o zmene a doplnení niektorých zákonov. </a:t>
            </a:r>
          </a:p>
          <a:p>
            <a:pPr marL="0" indent="0">
              <a:spcBef>
                <a:spcPts val="600"/>
              </a:spcBef>
              <a:buNone/>
            </a:pPr>
            <a:r>
              <a:rPr lang="sk-SK" sz="2000" dirty="0" smtClean="0">
                <a:latin typeface="Calibri" panose="020F0502020204030204" pitchFamily="34" charset="0"/>
                <a:cs typeface="Calibri" panose="020F0502020204030204" pitchFamily="34" charset="0"/>
              </a:rPr>
              <a:t>Po vyplnení položiek rozpočtu (Názov aktivity (zhodný s názvom aktivity uvedenej v žiadosti), Číslo a názov položky výstupu projektu, Druh výdavku (služba, tovar). Množstvo, Merná jednotka (súbor, atď.) a Cena s DPH (€) bude vypočítaná celková suma, t. j. bunka "SPOLU s DPH". </a:t>
            </a:r>
          </a:p>
          <a:p>
            <a:pPr marL="0" indent="0">
              <a:spcBef>
                <a:spcPts val="600"/>
              </a:spcBef>
              <a:buNone/>
            </a:pPr>
            <a:r>
              <a:rPr lang="sk-SK" sz="2000" dirty="0" smtClean="0">
                <a:latin typeface="Calibri" panose="020F0502020204030204" pitchFamily="34" charset="0"/>
                <a:cs typeface="Calibri" panose="020F0502020204030204" pitchFamily="34" charset="0"/>
              </a:rPr>
              <a:t>Bunka "Požadovaná výška dotácie (€)" sa vypočíta automaticky. </a:t>
            </a:r>
          </a:p>
          <a:p>
            <a:pPr marL="0" indent="0">
              <a:spcBef>
                <a:spcPts val="600"/>
              </a:spcBef>
              <a:buNone/>
            </a:pPr>
            <a:r>
              <a:rPr lang="sk-SK" sz="2000" dirty="0" smtClean="0">
                <a:latin typeface="Calibri" panose="020F0502020204030204" pitchFamily="34" charset="0"/>
                <a:cs typeface="Calibri" panose="020F0502020204030204" pitchFamily="34" charset="0"/>
              </a:rPr>
              <a:t>Bunka "Vlastné zdroje (€)" sa vypočíta automaticky. </a:t>
            </a:r>
          </a:p>
          <a:p>
            <a:pPr marL="0" indent="0">
              <a:spcBef>
                <a:spcPts val="600"/>
              </a:spcBef>
              <a:buNone/>
            </a:pPr>
            <a:r>
              <a:rPr lang="sk-SK" sz="2000" dirty="0" smtClean="0">
                <a:latin typeface="Calibri" panose="020F0502020204030204" pitchFamily="34" charset="0"/>
                <a:cs typeface="Calibri" panose="020F0502020204030204" pitchFamily="34" charset="0"/>
              </a:rPr>
              <a:t>Žiadateľ si skontroluje, či sú všetky stĺpce v </a:t>
            </a:r>
            <a:r>
              <a:rPr lang="sk-SK" sz="2000" dirty="0" err="1" smtClean="0">
                <a:latin typeface="Calibri" panose="020F0502020204030204" pitchFamily="34" charset="0"/>
                <a:cs typeface="Calibri" panose="020F0502020204030204" pitchFamily="34" charset="0"/>
              </a:rPr>
              <a:t>Položkovom</a:t>
            </a:r>
            <a:r>
              <a:rPr lang="sk-SK" sz="2000" dirty="0" smtClean="0">
                <a:latin typeface="Calibri" panose="020F0502020204030204" pitchFamily="34" charset="0"/>
                <a:cs typeface="Calibri" panose="020F0502020204030204" pitchFamily="34" charset="0"/>
              </a:rPr>
              <a:t> rozpočte vypísané. Z dôvodu uzamknutia </a:t>
            </a:r>
            <a:r>
              <a:rPr lang="sk-SK" sz="2000" dirty="0" err="1" smtClean="0">
                <a:latin typeface="Calibri" panose="020F0502020204030204" pitchFamily="34" charset="0"/>
                <a:cs typeface="Calibri" panose="020F0502020204030204" pitchFamily="34" charset="0"/>
              </a:rPr>
              <a:t>položkového</a:t>
            </a:r>
            <a:r>
              <a:rPr lang="sk-SK" sz="2000" dirty="0" smtClean="0">
                <a:latin typeface="Calibri" panose="020F0502020204030204" pitchFamily="34" charset="0"/>
                <a:cs typeface="Calibri" panose="020F0502020204030204" pitchFamily="34" charset="0"/>
              </a:rPr>
              <a:t> rozpočtu nie je možné pridávať, odoberať, zväčšovať, zmenšovať riadky a stĺpce - v prípade potreby takejto úpravy rozpočtu kontaktujte Sekretariát ZVF emailom na sekretariatzvf@sazp.sk. </a:t>
            </a:r>
          </a:p>
          <a:p>
            <a:pPr marL="0" indent="0">
              <a:spcBef>
                <a:spcPts val="600"/>
              </a:spcBef>
              <a:buNone/>
            </a:pPr>
            <a:r>
              <a:rPr lang="sk-SK" sz="2000" b="1" dirty="0" smtClean="0">
                <a:latin typeface="Calibri" panose="020F0502020204030204" pitchFamily="34" charset="0"/>
                <a:cs typeface="Calibri" panose="020F0502020204030204" pitchFamily="34" charset="0"/>
              </a:rPr>
              <a:t>Takto vyplnený </a:t>
            </a:r>
            <a:r>
              <a:rPr lang="sk-SK" sz="2000" b="1" dirty="0" err="1" smtClean="0">
                <a:latin typeface="Calibri" panose="020F0502020204030204" pitchFamily="34" charset="0"/>
                <a:cs typeface="Calibri" panose="020F0502020204030204" pitchFamily="34" charset="0"/>
              </a:rPr>
              <a:t>Položkový</a:t>
            </a:r>
            <a:r>
              <a:rPr lang="sk-SK" sz="2000" b="1" dirty="0" smtClean="0">
                <a:latin typeface="Calibri" panose="020F0502020204030204" pitchFamily="34" charset="0"/>
                <a:cs typeface="Calibri" panose="020F0502020204030204" pitchFamily="34" charset="0"/>
              </a:rPr>
              <a:t> rozpočet /originál/ doručí žiadateľ na adresu SAŽP, SE-sekretariátu ZVF spolu s ostatnými požadovanými prílohami v zmysle stanovených podmienok a formy doručenia</a:t>
            </a:r>
            <a:r>
              <a:rPr lang="sk-SK" sz="2000" dirty="0" smtClean="0">
                <a:latin typeface="Calibri" panose="020F0502020204030204" pitchFamily="34" charset="0"/>
                <a:cs typeface="Calibri" panose="020F0502020204030204" pitchFamily="34" charset="0"/>
              </a:rPr>
              <a:t>. 	</a:t>
            </a:r>
          </a:p>
          <a:p>
            <a:endParaRPr lang="sk-SK" dirty="0"/>
          </a:p>
        </p:txBody>
      </p:sp>
      <p:pic>
        <p:nvPicPr>
          <p:cNvPr id="2" name="Obrázok 1"/>
          <p:cNvPicPr>
            <a:picLocks noChangeAspect="1"/>
          </p:cNvPicPr>
          <p:nvPr/>
        </p:nvPicPr>
        <p:blipFill>
          <a:blip r:embed="rId2"/>
          <a:stretch>
            <a:fillRect/>
          </a:stretch>
        </p:blipFill>
        <p:spPr>
          <a:xfrm>
            <a:off x="6835534" y="1412776"/>
            <a:ext cx="1493649" cy="1774090"/>
          </a:xfrm>
          <a:prstGeom prst="rect">
            <a:avLst/>
          </a:prstGeom>
        </p:spPr>
      </p:pic>
      <p:pic>
        <p:nvPicPr>
          <p:cNvPr id="4" name="Obrázok 3"/>
          <p:cNvPicPr>
            <a:picLocks noChangeAspect="1"/>
          </p:cNvPicPr>
          <p:nvPr/>
        </p:nvPicPr>
        <p:blipFill>
          <a:blip r:embed="rId3"/>
          <a:stretch>
            <a:fillRect/>
          </a:stretch>
        </p:blipFill>
        <p:spPr>
          <a:xfrm>
            <a:off x="6804538" y="3545414"/>
            <a:ext cx="1493359" cy="1932599"/>
          </a:xfrm>
          <a:prstGeom prst="rect">
            <a:avLst/>
          </a:prstGeom>
        </p:spPr>
      </p:pic>
    </p:spTree>
    <p:extLst>
      <p:ext uri="{BB962C8B-B14F-4D97-AF65-F5344CB8AC3E}">
        <p14:creationId xmlns:p14="http://schemas.microsoft.com/office/powerpoint/2010/main" val="2335906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683568" y="908720"/>
            <a:ext cx="5328592" cy="3277820"/>
          </a:xfrm>
          <a:prstGeom prst="rect">
            <a:avLst/>
          </a:prstGeom>
        </p:spPr>
        <p:txBody>
          <a:bodyPr wrap="square">
            <a:spAutoFit/>
          </a:bodyPr>
          <a:lstStyle/>
          <a:p>
            <a:r>
              <a:rPr lang="sk-SK" sz="900" b="1" dirty="0">
                <a:solidFill>
                  <a:srgbClr val="000000"/>
                </a:solidFill>
                <a:latin typeface="Calibri" panose="020F0502020204030204" pitchFamily="34" charset="0"/>
                <a:cs typeface="Calibri" panose="020F0502020204030204" pitchFamily="34" charset="0"/>
              </a:rPr>
              <a:t>2. Žiadosť o stavebné povolenie, resp. doklad o ohlásení drobnej stavby na stavebný úrad – ak relevantné </a:t>
            </a:r>
            <a:r>
              <a:rPr lang="sk-SK" sz="900" dirty="0">
                <a:solidFill>
                  <a:srgbClr val="000000"/>
                </a:solidFill>
                <a:latin typeface="Calibri" panose="020F0502020204030204" pitchFamily="34" charset="0"/>
                <a:cs typeface="Calibri" panose="020F0502020204030204" pitchFamily="34" charset="0"/>
              </a:rPr>
              <a:t>	</a:t>
            </a:r>
          </a:p>
          <a:p>
            <a:endParaRPr lang="sk-SK" sz="900" dirty="0" smtClean="0">
              <a:solidFill>
                <a:srgbClr val="000000"/>
              </a:solidFill>
              <a:latin typeface="Calibri" panose="020F0502020204030204" pitchFamily="34" charset="0"/>
              <a:cs typeface="Calibri" panose="020F0502020204030204" pitchFamily="34" charset="0"/>
            </a:endParaRPr>
          </a:p>
          <a:p>
            <a:r>
              <a:rPr lang="sk-SK" sz="900" dirty="0" smtClean="0">
                <a:solidFill>
                  <a:srgbClr val="000000"/>
                </a:solidFill>
                <a:latin typeface="Calibri" panose="020F0502020204030204" pitchFamily="34" charset="0"/>
                <a:cs typeface="Calibri" panose="020F0502020204030204" pitchFamily="34" charset="0"/>
              </a:rPr>
              <a:t>Vydáva</a:t>
            </a:r>
            <a:r>
              <a:rPr lang="sk-SK" sz="900" dirty="0">
                <a:solidFill>
                  <a:srgbClr val="000000"/>
                </a:solidFill>
                <a:latin typeface="Calibri" panose="020F0502020204030204" pitchFamily="34" charset="0"/>
                <a:cs typeface="Calibri" panose="020F0502020204030204" pitchFamily="34" charset="0"/>
              </a:rPr>
              <a:t>: 	</a:t>
            </a:r>
            <a:r>
              <a:rPr lang="sk-SK" sz="900" dirty="0" smtClean="0">
                <a:solidFill>
                  <a:srgbClr val="000000"/>
                </a:solidFill>
                <a:latin typeface="Calibri" panose="020F0502020204030204" pitchFamily="34" charset="0"/>
                <a:cs typeface="Calibri" panose="020F0502020204030204" pitchFamily="34" charset="0"/>
              </a:rPr>
              <a:t>	Oprávnená </a:t>
            </a:r>
            <a:r>
              <a:rPr lang="sk-SK" sz="900" dirty="0">
                <a:solidFill>
                  <a:srgbClr val="000000"/>
                </a:solidFill>
                <a:latin typeface="Calibri" panose="020F0502020204030204" pitchFamily="34" charset="0"/>
                <a:cs typeface="Calibri" panose="020F0502020204030204" pitchFamily="34" charset="0"/>
              </a:rPr>
              <a:t>osoba (príslušný stavebný úrad/povoľujúci orgán) 	</a:t>
            </a:r>
          </a:p>
          <a:p>
            <a:r>
              <a:rPr lang="sk-SK" sz="900" dirty="0">
                <a:solidFill>
                  <a:srgbClr val="000000"/>
                </a:solidFill>
                <a:latin typeface="Calibri" panose="020F0502020204030204" pitchFamily="34" charset="0"/>
                <a:cs typeface="Calibri" panose="020F0502020204030204" pitchFamily="34" charset="0"/>
              </a:rPr>
              <a:t>Záväzný vzor: 	</a:t>
            </a:r>
            <a:r>
              <a:rPr lang="sk-SK" sz="900" dirty="0" smtClean="0">
                <a:solidFill>
                  <a:srgbClr val="000000"/>
                </a:solidFill>
                <a:latin typeface="Calibri" panose="020F0502020204030204" pitchFamily="34" charset="0"/>
                <a:cs typeface="Calibri" panose="020F0502020204030204" pitchFamily="34" charset="0"/>
              </a:rPr>
              <a:t>	Nie </a:t>
            </a:r>
            <a:r>
              <a:rPr lang="sk-SK" sz="900" dirty="0">
                <a:solidFill>
                  <a:srgbClr val="000000"/>
                </a:solidFill>
                <a:latin typeface="Calibri" panose="020F0502020204030204" pitchFamily="34" charset="0"/>
                <a:cs typeface="Calibri" panose="020F0502020204030204" pitchFamily="34" charset="0"/>
              </a:rPr>
              <a:t>	</a:t>
            </a:r>
          </a:p>
          <a:p>
            <a:r>
              <a:rPr lang="sk-SK" sz="900" dirty="0">
                <a:solidFill>
                  <a:srgbClr val="000000"/>
                </a:solidFill>
                <a:latin typeface="Calibri" panose="020F0502020204030204" pitchFamily="34" charset="0"/>
                <a:cs typeface="Calibri" panose="020F0502020204030204" pitchFamily="34" charset="0"/>
              </a:rPr>
              <a:t>Podmienka poskytnutia podpory formou dotácie: </a:t>
            </a:r>
            <a:r>
              <a:rPr lang="sk-SK" sz="900" dirty="0" smtClean="0">
                <a:solidFill>
                  <a:srgbClr val="000000"/>
                </a:solidFill>
                <a:latin typeface="Calibri" panose="020F0502020204030204" pitchFamily="34" charset="0"/>
                <a:cs typeface="Calibri" panose="020F0502020204030204" pitchFamily="34" charset="0"/>
              </a:rPr>
              <a:t> Oprávnenosť </a:t>
            </a:r>
            <a:r>
              <a:rPr lang="sk-SK" sz="900" dirty="0">
                <a:solidFill>
                  <a:srgbClr val="000000"/>
                </a:solidFill>
                <a:latin typeface="Calibri" panose="020F0502020204030204" pitchFamily="34" charset="0"/>
                <a:cs typeface="Calibri" panose="020F0502020204030204" pitchFamily="34" charset="0"/>
              </a:rPr>
              <a:t>aktivít a nákladov 	</a:t>
            </a:r>
          </a:p>
          <a:p>
            <a:r>
              <a:rPr lang="sk-SK" sz="900" dirty="0" smtClean="0">
                <a:solidFill>
                  <a:srgbClr val="000000"/>
                </a:solidFill>
                <a:latin typeface="Calibri" panose="020F0502020204030204" pitchFamily="34" charset="0"/>
                <a:cs typeface="Calibri" panose="020F0502020204030204" pitchFamily="34" charset="0"/>
              </a:rPr>
              <a:t>Možnosť </a:t>
            </a:r>
            <a:r>
              <a:rPr lang="sk-SK" sz="900" dirty="0">
                <a:solidFill>
                  <a:srgbClr val="000000"/>
                </a:solidFill>
                <a:latin typeface="Calibri" panose="020F0502020204030204" pitchFamily="34" charset="0"/>
                <a:cs typeface="Calibri" panose="020F0502020204030204" pitchFamily="34" charset="0"/>
              </a:rPr>
              <a:t>doplnenia/opravy prílohy: 	Áno, na základe výzvy na doplnenie žiadosti zaslanej SAŽP 	</a:t>
            </a:r>
          </a:p>
          <a:p>
            <a:endParaRPr lang="sk-SK" sz="900" dirty="0" smtClean="0">
              <a:solidFill>
                <a:srgbClr val="000000"/>
              </a:solidFill>
              <a:latin typeface="Calibri" panose="020F0502020204030204" pitchFamily="34" charset="0"/>
              <a:cs typeface="Calibri" panose="020F0502020204030204" pitchFamily="34" charset="0"/>
            </a:endParaRPr>
          </a:p>
          <a:p>
            <a:r>
              <a:rPr lang="sk-SK" sz="900" dirty="0" smtClean="0">
                <a:solidFill>
                  <a:srgbClr val="000000"/>
                </a:solidFill>
                <a:latin typeface="Calibri" panose="020F0502020204030204" pitchFamily="34" charset="0"/>
                <a:cs typeface="Calibri" panose="020F0502020204030204" pitchFamily="34" charset="0"/>
              </a:rPr>
              <a:t>Hraničný </a:t>
            </a:r>
            <a:r>
              <a:rPr lang="sk-SK" sz="900" dirty="0">
                <a:solidFill>
                  <a:srgbClr val="000000"/>
                </a:solidFill>
                <a:latin typeface="Calibri" panose="020F0502020204030204" pitchFamily="34" charset="0"/>
                <a:cs typeface="Calibri" panose="020F0502020204030204" pitchFamily="34" charset="0"/>
              </a:rPr>
              <a:t>termín na preukázanie splnenia podmienky poskytnutia podpory formou dotácie: </a:t>
            </a:r>
            <a:r>
              <a:rPr lang="sk-SK" sz="900" dirty="0" smtClean="0">
                <a:solidFill>
                  <a:srgbClr val="000000"/>
                </a:solidFill>
                <a:latin typeface="Calibri" panose="020F0502020204030204" pitchFamily="34" charset="0"/>
                <a:cs typeface="Calibri" panose="020F0502020204030204" pitchFamily="34" charset="0"/>
              </a:rPr>
              <a:t>Príloha </a:t>
            </a:r>
            <a:r>
              <a:rPr lang="sk-SK" sz="900" dirty="0">
                <a:solidFill>
                  <a:srgbClr val="000000"/>
                </a:solidFill>
                <a:latin typeface="Calibri" panose="020F0502020204030204" pitchFamily="34" charset="0"/>
                <a:cs typeface="Calibri" panose="020F0502020204030204" pitchFamily="34" charset="0"/>
              </a:rPr>
              <a:t>musí byť predložená riadne spolu so žiadosťou, resp. najneskôr k termínu na doplnenie chýbajúcich náležitostí žiadosti v zmysle výzvy na doplnenie žiadosti. 	</a:t>
            </a:r>
          </a:p>
          <a:p>
            <a:endParaRPr lang="sk-SK" sz="900" dirty="0" smtClean="0">
              <a:solidFill>
                <a:srgbClr val="000000"/>
              </a:solidFill>
              <a:latin typeface="Calibri" panose="020F0502020204030204" pitchFamily="34" charset="0"/>
              <a:cs typeface="Calibri" panose="020F0502020204030204" pitchFamily="34" charset="0"/>
            </a:endParaRPr>
          </a:p>
          <a:p>
            <a:r>
              <a:rPr lang="sk-SK" sz="900" dirty="0" smtClean="0">
                <a:solidFill>
                  <a:srgbClr val="000000"/>
                </a:solidFill>
                <a:latin typeface="Calibri" panose="020F0502020204030204" pitchFamily="34" charset="0"/>
                <a:cs typeface="Calibri" panose="020F0502020204030204" pitchFamily="34" charset="0"/>
              </a:rPr>
              <a:t>Spôsob </a:t>
            </a:r>
            <a:r>
              <a:rPr lang="sk-SK" sz="900" dirty="0">
                <a:solidFill>
                  <a:srgbClr val="000000"/>
                </a:solidFill>
                <a:latin typeface="Calibri" panose="020F0502020204030204" pitchFamily="34" charset="0"/>
                <a:cs typeface="Calibri" panose="020F0502020204030204" pitchFamily="34" charset="0"/>
              </a:rPr>
              <a:t>predloženia prílohy: </a:t>
            </a:r>
            <a:r>
              <a:rPr lang="sk-SK" sz="900" u="sng" dirty="0" smtClean="0">
                <a:solidFill>
                  <a:srgbClr val="000000"/>
                </a:solidFill>
                <a:latin typeface="Calibri" panose="020F0502020204030204" pitchFamily="34" charset="0"/>
                <a:cs typeface="Calibri" panose="020F0502020204030204" pitchFamily="34" charset="0"/>
              </a:rPr>
              <a:t>Kópia </a:t>
            </a:r>
            <a:r>
              <a:rPr lang="sk-SK" sz="900" u="sng" dirty="0">
                <a:solidFill>
                  <a:srgbClr val="000000"/>
                </a:solidFill>
                <a:latin typeface="Calibri" panose="020F0502020204030204" pitchFamily="34" charset="0"/>
                <a:cs typeface="Calibri" panose="020F0502020204030204" pitchFamily="34" charset="0"/>
              </a:rPr>
              <a:t>podpísaného dokumentu oprávnenou osobou/ doklad o podaní na poštovú prepravu/potvrdenie o odoslaní elektronického podania </a:t>
            </a:r>
            <a:r>
              <a:rPr lang="sk-SK" sz="900" u="sng" dirty="0" smtClean="0">
                <a:solidFill>
                  <a:srgbClr val="000000"/>
                </a:solidFill>
                <a:latin typeface="Calibri" panose="020F0502020204030204" pitchFamily="34" charset="0"/>
                <a:cs typeface="Calibri" panose="020F0502020204030204" pitchFamily="34" charset="0"/>
              </a:rPr>
              <a:t>.</a:t>
            </a:r>
            <a:r>
              <a:rPr lang="sk-SK" sz="900" u="sng" dirty="0">
                <a:solidFill>
                  <a:srgbClr val="000000"/>
                </a:solidFill>
                <a:latin typeface="Calibri" panose="020F0502020204030204" pitchFamily="34" charset="0"/>
                <a:cs typeface="Calibri" panose="020F0502020204030204" pitchFamily="34" charset="0"/>
              </a:rPr>
              <a:t>	</a:t>
            </a:r>
          </a:p>
          <a:p>
            <a:endParaRPr lang="sk-SK" sz="900" dirty="0" smtClean="0">
              <a:solidFill>
                <a:srgbClr val="000000"/>
              </a:solidFill>
              <a:latin typeface="Calibri" panose="020F0502020204030204" pitchFamily="34" charset="0"/>
              <a:cs typeface="Calibri" panose="020F0502020204030204" pitchFamily="34" charset="0"/>
            </a:endParaRPr>
          </a:p>
          <a:p>
            <a:r>
              <a:rPr lang="sk-SK" sz="900" dirty="0" smtClean="0">
                <a:solidFill>
                  <a:srgbClr val="000000"/>
                </a:solidFill>
                <a:latin typeface="Calibri" panose="020F0502020204030204" pitchFamily="34" charset="0"/>
                <a:cs typeface="Calibri" panose="020F0502020204030204" pitchFamily="34" charset="0"/>
              </a:rPr>
              <a:t>Žiadateľ </a:t>
            </a:r>
            <a:r>
              <a:rPr lang="sk-SK" sz="900" dirty="0">
                <a:solidFill>
                  <a:srgbClr val="000000"/>
                </a:solidFill>
                <a:latin typeface="Calibri" panose="020F0502020204030204" pitchFamily="34" charset="0"/>
                <a:cs typeface="Calibri" panose="020F0502020204030204" pitchFamily="34" charset="0"/>
              </a:rPr>
              <a:t>predloží žiadosť o stavebné povolenie, resp. doklad o ohlásení drobnej stavby na stavebný úrad. </a:t>
            </a:r>
          </a:p>
          <a:p>
            <a:r>
              <a:rPr lang="sk-SK" sz="900" dirty="0">
                <a:solidFill>
                  <a:srgbClr val="000000"/>
                </a:solidFill>
                <a:latin typeface="Calibri" panose="020F0502020204030204" pitchFamily="34" charset="0"/>
                <a:cs typeface="Calibri" panose="020F0502020204030204" pitchFamily="34" charset="0"/>
              </a:rPr>
              <a:t>Ak žiadateľ v čase podania žiadosti disponuje právoplatným stavebným povolením, resp. oznámením stavebného úradu, že nemá námietky k uskutočneniu stavebných úprav, môže ho priložiť k žiadosti namiesto dokladu o podaní žiadosti o stavebné povolenie, resp. dokladu o ohlásení drobnej stavby na stavebný úrad. </a:t>
            </a:r>
          </a:p>
          <a:p>
            <a:endParaRPr lang="sk-SK" sz="900" dirty="0" smtClean="0">
              <a:solidFill>
                <a:srgbClr val="000000"/>
              </a:solidFill>
              <a:latin typeface="Calibri" panose="020F0502020204030204" pitchFamily="34" charset="0"/>
              <a:cs typeface="Calibri" panose="020F0502020204030204" pitchFamily="34" charset="0"/>
            </a:endParaRPr>
          </a:p>
          <a:p>
            <a:r>
              <a:rPr lang="sk-SK" sz="900" dirty="0" smtClean="0">
                <a:solidFill>
                  <a:srgbClr val="000000"/>
                </a:solidFill>
                <a:latin typeface="Calibri" panose="020F0502020204030204" pitchFamily="34" charset="0"/>
                <a:cs typeface="Calibri" panose="020F0502020204030204" pitchFamily="34" charset="0"/>
              </a:rPr>
              <a:t>V </a:t>
            </a:r>
            <a:r>
              <a:rPr lang="sk-SK" sz="900" dirty="0">
                <a:solidFill>
                  <a:srgbClr val="000000"/>
                </a:solidFill>
                <a:latin typeface="Calibri" panose="020F0502020204030204" pitchFamily="34" charset="0"/>
                <a:cs typeface="Calibri" panose="020F0502020204030204" pitchFamily="34" charset="0"/>
              </a:rPr>
              <a:t>prípade, že súčasťou projektu sú iba aktivity spojené s nákupom/obstaraním tovarov s výchovno-vzdelávacími aktivitami, je táto </a:t>
            </a:r>
            <a:r>
              <a:rPr lang="sk-SK" sz="900" u="sng" dirty="0">
                <a:solidFill>
                  <a:srgbClr val="000000"/>
                </a:solidFill>
                <a:latin typeface="Calibri" panose="020F0502020204030204" pitchFamily="34" charset="0"/>
                <a:cs typeface="Calibri" panose="020F0502020204030204" pitchFamily="34" charset="0"/>
              </a:rPr>
              <a:t>príloha irelevantná. </a:t>
            </a:r>
            <a:r>
              <a:rPr lang="sk-SK" sz="900" dirty="0">
                <a:solidFill>
                  <a:srgbClr val="000000"/>
                </a:solidFill>
                <a:latin typeface="Calibri" panose="020F0502020204030204" pitchFamily="34" charset="0"/>
                <a:cs typeface="Calibri" panose="020F0502020204030204" pitchFamily="34" charset="0"/>
              </a:rPr>
              <a:t>	</a:t>
            </a:r>
          </a:p>
        </p:txBody>
      </p:sp>
      <p:pic>
        <p:nvPicPr>
          <p:cNvPr id="2" name="Obrázok 1"/>
          <p:cNvPicPr>
            <a:picLocks noChangeAspect="1"/>
          </p:cNvPicPr>
          <p:nvPr/>
        </p:nvPicPr>
        <p:blipFill>
          <a:blip r:embed="rId2"/>
          <a:stretch>
            <a:fillRect/>
          </a:stretch>
        </p:blipFill>
        <p:spPr>
          <a:xfrm>
            <a:off x="6660232" y="1015717"/>
            <a:ext cx="2097206" cy="1554615"/>
          </a:xfrm>
          <a:prstGeom prst="rect">
            <a:avLst/>
          </a:prstGeom>
        </p:spPr>
      </p:pic>
      <p:pic>
        <p:nvPicPr>
          <p:cNvPr id="3" name="Obrázok 2"/>
          <p:cNvPicPr>
            <a:picLocks noChangeAspect="1"/>
          </p:cNvPicPr>
          <p:nvPr/>
        </p:nvPicPr>
        <p:blipFill>
          <a:blip r:embed="rId3"/>
          <a:stretch>
            <a:fillRect/>
          </a:stretch>
        </p:blipFill>
        <p:spPr>
          <a:xfrm>
            <a:off x="6625244" y="3140968"/>
            <a:ext cx="2132194" cy="1487553"/>
          </a:xfrm>
          <a:prstGeom prst="rect">
            <a:avLst/>
          </a:prstGeom>
        </p:spPr>
      </p:pic>
    </p:spTree>
    <p:extLst>
      <p:ext uri="{BB962C8B-B14F-4D97-AF65-F5344CB8AC3E}">
        <p14:creationId xmlns:p14="http://schemas.microsoft.com/office/powerpoint/2010/main" val="3516506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p:cNvSpPr>
            <a:spLocks noGrp="1"/>
          </p:cNvSpPr>
          <p:nvPr>
            <p:ph idx="1"/>
          </p:nvPr>
        </p:nvSpPr>
        <p:spPr>
          <a:xfrm>
            <a:off x="609599" y="620688"/>
            <a:ext cx="6347714" cy="5420675"/>
          </a:xfrm>
        </p:spPr>
        <p:txBody>
          <a:bodyPr>
            <a:normAutofit/>
          </a:bodyPr>
          <a:lstStyle/>
          <a:p>
            <a:pPr marL="0" indent="0">
              <a:spcBef>
                <a:spcPts val="600"/>
              </a:spcBef>
              <a:buNone/>
            </a:pPr>
            <a:r>
              <a:rPr lang="sk-SK" sz="1000" b="1" dirty="0">
                <a:latin typeface="Calibri" panose="020F0502020204030204" pitchFamily="34" charset="0"/>
                <a:cs typeface="Calibri" panose="020F0502020204030204" pitchFamily="34" charset="0"/>
              </a:rPr>
              <a:t>3. Doklad preukazujúci vysporiadanie majetkovoprávnych vzťahov k pozemkom určeným </a:t>
            </a:r>
            <a:r>
              <a:rPr lang="sk-SK" sz="1000" b="1" dirty="0" smtClean="0">
                <a:latin typeface="Calibri" panose="020F0502020204030204" pitchFamily="34" charset="0"/>
                <a:cs typeface="Calibri" panose="020F0502020204030204" pitchFamily="34" charset="0"/>
              </a:rPr>
              <a:t> </a:t>
            </a:r>
            <a:r>
              <a:rPr lang="pl-PL" sz="1000" b="1" dirty="0" smtClean="0">
                <a:latin typeface="Calibri" panose="020F0502020204030204" pitchFamily="34" charset="0"/>
                <a:cs typeface="Calibri" panose="020F0502020204030204" pitchFamily="34" charset="0"/>
              </a:rPr>
              <a:t>na </a:t>
            </a:r>
            <a:r>
              <a:rPr lang="pl-PL" sz="1000" b="1" dirty="0">
                <a:latin typeface="Calibri" panose="020F0502020204030204" pitchFamily="34" charset="0"/>
                <a:cs typeface="Calibri" panose="020F0502020204030204" pitchFamily="34" charset="0"/>
              </a:rPr>
              <a:t>realizáciu projektu – ak relevantné </a:t>
            </a:r>
            <a:r>
              <a:rPr lang="pl-PL" sz="1000" dirty="0">
                <a:latin typeface="Calibri" panose="020F0502020204030204" pitchFamily="34" charset="0"/>
                <a:cs typeface="Calibri" panose="020F0502020204030204" pitchFamily="34" charset="0"/>
              </a:rPr>
              <a:t>	</a:t>
            </a:r>
          </a:p>
          <a:p>
            <a:pPr marL="0" indent="0">
              <a:spcBef>
                <a:spcPts val="600"/>
              </a:spcBef>
              <a:buNone/>
            </a:pPr>
            <a:r>
              <a:rPr lang="sk-SK" sz="1000" dirty="0">
                <a:latin typeface="Calibri" panose="020F0502020204030204" pitchFamily="34" charset="0"/>
                <a:cs typeface="Calibri" panose="020F0502020204030204" pitchFamily="34" charset="0"/>
              </a:rPr>
              <a:t>Predkladá: 	Žiadateľ 	</a:t>
            </a:r>
          </a:p>
          <a:p>
            <a:pPr marL="0" indent="0">
              <a:spcBef>
                <a:spcPts val="600"/>
              </a:spcBef>
              <a:buNone/>
            </a:pPr>
            <a:r>
              <a:rPr lang="sk-SK" sz="1000" dirty="0">
                <a:latin typeface="Calibri" panose="020F0502020204030204" pitchFamily="34" charset="0"/>
                <a:cs typeface="Calibri" panose="020F0502020204030204" pitchFamily="34" charset="0"/>
              </a:rPr>
              <a:t>Záväzný vzor: 	Nie 	</a:t>
            </a:r>
          </a:p>
          <a:p>
            <a:pPr marL="0" indent="0">
              <a:spcBef>
                <a:spcPts val="600"/>
              </a:spcBef>
              <a:buNone/>
            </a:pPr>
            <a:r>
              <a:rPr lang="sk-SK" sz="1000" dirty="0">
                <a:latin typeface="Calibri" panose="020F0502020204030204" pitchFamily="34" charset="0"/>
                <a:cs typeface="Calibri" panose="020F0502020204030204" pitchFamily="34" charset="0"/>
              </a:rPr>
              <a:t>Podmienka poskytnutia podpory: 	Oprávnenosť aktivít a nákladov 	</a:t>
            </a:r>
          </a:p>
          <a:p>
            <a:pPr marL="0" indent="0">
              <a:spcBef>
                <a:spcPts val="600"/>
              </a:spcBef>
              <a:buNone/>
            </a:pPr>
            <a:r>
              <a:rPr lang="sk-SK" sz="1000" dirty="0">
                <a:latin typeface="Calibri" panose="020F0502020204030204" pitchFamily="34" charset="0"/>
                <a:cs typeface="Calibri" panose="020F0502020204030204" pitchFamily="34" charset="0"/>
              </a:rPr>
              <a:t>Možnosť doplnenia/opravy prílohy: 	Áno, na základe výzvy na doplnenie žiadosti zaslanej SAŽP 	</a:t>
            </a:r>
          </a:p>
          <a:p>
            <a:pPr marL="0" indent="0">
              <a:spcBef>
                <a:spcPts val="600"/>
              </a:spcBef>
              <a:buNone/>
            </a:pPr>
            <a:r>
              <a:rPr lang="sk-SK" sz="1000" dirty="0">
                <a:latin typeface="Calibri" panose="020F0502020204030204" pitchFamily="34" charset="0"/>
                <a:cs typeface="Calibri" panose="020F0502020204030204" pitchFamily="34" charset="0"/>
              </a:rPr>
              <a:t>Hraničný termín na preukázanie splnenia podmienky poskytnutia </a:t>
            </a:r>
            <a:r>
              <a:rPr lang="sk-SK" sz="1000" dirty="0" smtClean="0">
                <a:latin typeface="Calibri" panose="020F0502020204030204" pitchFamily="34" charset="0"/>
                <a:cs typeface="Calibri" panose="020F0502020204030204" pitchFamily="34" charset="0"/>
              </a:rPr>
              <a:t>podpory</a:t>
            </a:r>
            <a:r>
              <a:rPr lang="sk-SK" sz="1000" dirty="0">
                <a:latin typeface="Calibri" panose="020F0502020204030204" pitchFamily="34" charset="0"/>
                <a:cs typeface="Calibri" panose="020F0502020204030204" pitchFamily="34" charset="0"/>
              </a:rPr>
              <a:t>: </a:t>
            </a:r>
            <a:r>
              <a:rPr lang="sk-SK" sz="1000" dirty="0" smtClean="0">
                <a:latin typeface="Calibri" panose="020F0502020204030204" pitchFamily="34" charset="0"/>
                <a:cs typeface="Calibri" panose="020F0502020204030204" pitchFamily="34" charset="0"/>
              </a:rPr>
              <a:t>Príloha </a:t>
            </a:r>
            <a:r>
              <a:rPr lang="sk-SK" sz="1000" dirty="0">
                <a:latin typeface="Calibri" panose="020F0502020204030204" pitchFamily="34" charset="0"/>
                <a:cs typeface="Calibri" panose="020F0502020204030204" pitchFamily="34" charset="0"/>
              </a:rPr>
              <a:t>musí byť predložená riadne spolu so žiadosťou, resp. najneskôr k termínu na doplnenie chýbajúcich náležitostí žiadosti v zmysle výzvy na doplnenie žiadosti. 	</a:t>
            </a:r>
          </a:p>
          <a:p>
            <a:pPr marL="0" indent="0">
              <a:spcBef>
                <a:spcPts val="600"/>
              </a:spcBef>
              <a:buNone/>
            </a:pPr>
            <a:r>
              <a:rPr lang="sk-SK" sz="1000" dirty="0">
                <a:latin typeface="Calibri" panose="020F0502020204030204" pitchFamily="34" charset="0"/>
                <a:cs typeface="Calibri" panose="020F0502020204030204" pitchFamily="34" charset="0"/>
              </a:rPr>
              <a:t>Spôsob predloženia prílohy: 	Kópia 	</a:t>
            </a:r>
          </a:p>
          <a:p>
            <a:pPr marL="0" indent="0">
              <a:spcBef>
                <a:spcPts val="600"/>
              </a:spcBef>
              <a:buNone/>
            </a:pPr>
            <a:r>
              <a:rPr lang="sk-SK" sz="1000" dirty="0">
                <a:latin typeface="Calibri" panose="020F0502020204030204" pitchFamily="34" charset="0"/>
                <a:cs typeface="Calibri" panose="020F0502020204030204" pitchFamily="34" charset="0"/>
              </a:rPr>
              <a:t>V prípadoch, ak predmetné nehnuteľnosti nie sú vo vlastníctve žiadateľa, obce alebo štátu, je potrebné overiť, že na pozemku nie je vykonávaná žiadna hospodárska činnosť (napr. formou čestného vyhlásenia vlastníka pozemku). Za hospodársku činnosť sa považuje aj nájomná zmluva uzatvorená medzi žiadateľom a súkromnou osobou </a:t>
            </a:r>
          </a:p>
          <a:p>
            <a:pPr marL="0" indent="0">
              <a:spcBef>
                <a:spcPts val="600"/>
              </a:spcBef>
              <a:buNone/>
            </a:pPr>
            <a:r>
              <a:rPr lang="sk-SK" sz="1000" b="1" dirty="0">
                <a:latin typeface="Calibri" panose="020F0502020204030204" pitchFamily="34" charset="0"/>
                <a:cs typeface="Calibri" panose="020F0502020204030204" pitchFamily="34" charset="0"/>
              </a:rPr>
              <a:t>Žiadateľ predloží list vlastníctva. </a:t>
            </a:r>
            <a:r>
              <a:rPr lang="sk-SK" sz="1000" dirty="0">
                <a:latin typeface="Calibri" panose="020F0502020204030204" pitchFamily="34" charset="0"/>
                <a:cs typeface="Calibri" panose="020F0502020204030204" pitchFamily="34" charset="0"/>
              </a:rPr>
              <a:t>Ak vlastníkom pozemku/ objektu nie je žiadateľ - je potrebné predložiť doklad preukazujúci súhlas majiteľa/správcu pozemku s realizáciou aktivity, zverenie alebo prevod správy vo vzťahu k budove/pozemku, v rámci ktorej/ktorého bude projekt realizovaný. 	</a:t>
            </a:r>
          </a:p>
          <a:p>
            <a:pPr marL="0" indent="0">
              <a:buNone/>
            </a:pPr>
            <a:r>
              <a:rPr lang="sk-SK" sz="1000" dirty="0">
                <a:latin typeface="Calibri" panose="020F0502020204030204" pitchFamily="34" charset="0"/>
                <a:cs typeface="Calibri" panose="020F0502020204030204" pitchFamily="34" charset="0"/>
              </a:rPr>
              <a:t>V prípade zápisu správcovstva do listu vlastníctva postačuje zaslať výpis z listu vlastníctva. </a:t>
            </a:r>
          </a:p>
          <a:p>
            <a:pPr marL="0" indent="0">
              <a:buNone/>
            </a:pPr>
            <a:r>
              <a:rPr lang="sk-SK" sz="1000" dirty="0">
                <a:latin typeface="Calibri" panose="020F0502020204030204" pitchFamily="34" charset="0"/>
                <a:cs typeface="Calibri" panose="020F0502020204030204" pitchFamily="34" charset="0"/>
              </a:rPr>
              <a:t>Dokument platný (uzatvorený) min. na 5 ročnú lehotu od podania žiadosti. </a:t>
            </a:r>
          </a:p>
          <a:p>
            <a:pPr marL="0" indent="0">
              <a:buNone/>
            </a:pPr>
            <a:r>
              <a:rPr lang="sk-SK" sz="1000" dirty="0">
                <a:latin typeface="Calibri" panose="020F0502020204030204" pitchFamily="34" charset="0"/>
                <a:cs typeface="Calibri" panose="020F0502020204030204" pitchFamily="34" charset="0"/>
              </a:rPr>
              <a:t>Výpis z LV nesmie byť starší ako 3 mesiace k termínu na doplnenie chýbajúcich náležitostí žiadosti v zmysle výzvy na doplnenie žiadosti. 	</a:t>
            </a:r>
          </a:p>
          <a:p>
            <a:pPr marL="0" indent="0">
              <a:buNone/>
            </a:pPr>
            <a:endParaRPr lang="sk-SK" dirty="0"/>
          </a:p>
        </p:txBody>
      </p:sp>
    </p:spTree>
    <p:extLst>
      <p:ext uri="{BB962C8B-B14F-4D97-AF65-F5344CB8AC3E}">
        <p14:creationId xmlns:p14="http://schemas.microsoft.com/office/powerpoint/2010/main" val="1926735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p:cNvSpPr>
            <a:spLocks noGrp="1"/>
          </p:cNvSpPr>
          <p:nvPr>
            <p:ph idx="1"/>
          </p:nvPr>
        </p:nvSpPr>
        <p:spPr>
          <a:xfrm>
            <a:off x="609598" y="764704"/>
            <a:ext cx="7058745" cy="5276659"/>
          </a:xfrm>
        </p:spPr>
        <p:txBody>
          <a:bodyPr>
            <a:normAutofit/>
          </a:bodyPr>
          <a:lstStyle/>
          <a:p>
            <a:pPr marL="0" indent="0">
              <a:buNone/>
            </a:pPr>
            <a:r>
              <a:rPr lang="sk-SK" sz="1000" b="1" dirty="0">
                <a:latin typeface="Calibri" panose="020F0502020204030204" pitchFamily="34" charset="0"/>
                <a:cs typeface="Calibri" panose="020F0502020204030204" pitchFamily="34" charset="0"/>
              </a:rPr>
              <a:t>4. Súhlasy príslušných autorít – ak relevantné </a:t>
            </a:r>
            <a:r>
              <a:rPr lang="sk-SK" sz="1000" dirty="0">
                <a:latin typeface="Calibri" panose="020F0502020204030204" pitchFamily="34" charset="0"/>
                <a:cs typeface="Calibri" panose="020F0502020204030204" pitchFamily="34" charset="0"/>
              </a:rPr>
              <a:t>	</a:t>
            </a:r>
          </a:p>
          <a:p>
            <a:pPr marL="0" indent="0">
              <a:buNone/>
            </a:pPr>
            <a:r>
              <a:rPr lang="sk-SK" sz="1000" dirty="0">
                <a:latin typeface="Calibri" panose="020F0502020204030204" pitchFamily="34" charset="0"/>
                <a:cs typeface="Calibri" panose="020F0502020204030204" pitchFamily="34" charset="0"/>
              </a:rPr>
              <a:t>Vydáva: 	Oprávnená osoba (príslušný orgán) 	</a:t>
            </a:r>
          </a:p>
          <a:p>
            <a:pPr marL="0" indent="0">
              <a:buNone/>
            </a:pPr>
            <a:r>
              <a:rPr lang="sk-SK" sz="1000" dirty="0">
                <a:latin typeface="Calibri" panose="020F0502020204030204" pitchFamily="34" charset="0"/>
                <a:cs typeface="Calibri" panose="020F0502020204030204" pitchFamily="34" charset="0"/>
              </a:rPr>
              <a:t>Záväzný vzor: 	</a:t>
            </a:r>
            <a:r>
              <a:rPr lang="sk-SK" sz="1000" dirty="0" smtClean="0">
                <a:latin typeface="Calibri" panose="020F0502020204030204" pitchFamily="34" charset="0"/>
                <a:cs typeface="Calibri" panose="020F0502020204030204" pitchFamily="34" charset="0"/>
              </a:rPr>
              <a:t>			Nie </a:t>
            </a:r>
            <a:r>
              <a:rPr lang="sk-SK" sz="1000" dirty="0">
                <a:latin typeface="Calibri" panose="020F0502020204030204" pitchFamily="34" charset="0"/>
                <a:cs typeface="Calibri" panose="020F0502020204030204" pitchFamily="34" charset="0"/>
              </a:rPr>
              <a:t>	</a:t>
            </a:r>
          </a:p>
          <a:p>
            <a:pPr marL="0" indent="0">
              <a:buNone/>
            </a:pPr>
            <a:r>
              <a:rPr lang="sk-SK" sz="1000" dirty="0">
                <a:latin typeface="Calibri" panose="020F0502020204030204" pitchFamily="34" charset="0"/>
                <a:cs typeface="Calibri" panose="020F0502020204030204" pitchFamily="34" charset="0"/>
              </a:rPr>
              <a:t>Podmienka poskytnutia podpory: 	</a:t>
            </a:r>
            <a:r>
              <a:rPr lang="sk-SK" sz="1000" dirty="0" smtClean="0">
                <a:latin typeface="Calibri" panose="020F0502020204030204" pitchFamily="34" charset="0"/>
                <a:cs typeface="Calibri" panose="020F0502020204030204" pitchFamily="34" charset="0"/>
              </a:rPr>
              <a:t>	Oprávnenosť </a:t>
            </a:r>
            <a:r>
              <a:rPr lang="sk-SK" sz="1000" dirty="0">
                <a:latin typeface="Calibri" panose="020F0502020204030204" pitchFamily="34" charset="0"/>
                <a:cs typeface="Calibri" panose="020F0502020204030204" pitchFamily="34" charset="0"/>
              </a:rPr>
              <a:t>aktivít 	</a:t>
            </a:r>
          </a:p>
          <a:p>
            <a:pPr marL="0" indent="0">
              <a:buNone/>
            </a:pPr>
            <a:r>
              <a:rPr lang="sk-SK" sz="1000" dirty="0">
                <a:latin typeface="Calibri" panose="020F0502020204030204" pitchFamily="34" charset="0"/>
                <a:cs typeface="Calibri" panose="020F0502020204030204" pitchFamily="34" charset="0"/>
              </a:rPr>
              <a:t>Možnosť doplnenia/opravy prílohy: 	Áno, na základe výzvy na doplnenie žiadosti zaslanej SAŽP 	</a:t>
            </a:r>
          </a:p>
          <a:p>
            <a:pPr marL="0" indent="0">
              <a:buNone/>
            </a:pPr>
            <a:r>
              <a:rPr lang="sk-SK" sz="1000" dirty="0">
                <a:latin typeface="Calibri" panose="020F0502020204030204" pitchFamily="34" charset="0"/>
                <a:cs typeface="Calibri" panose="020F0502020204030204" pitchFamily="34" charset="0"/>
              </a:rPr>
              <a:t>Hraničný termín na preukázanie splnenia podmienky poskytnutia podpory: </a:t>
            </a:r>
            <a:r>
              <a:rPr lang="sk-SK" sz="1000" dirty="0" smtClean="0">
                <a:latin typeface="Calibri" panose="020F0502020204030204" pitchFamily="34" charset="0"/>
                <a:cs typeface="Calibri" panose="020F0502020204030204" pitchFamily="34" charset="0"/>
              </a:rPr>
              <a:t> Príloha </a:t>
            </a:r>
            <a:r>
              <a:rPr lang="sk-SK" sz="1000" dirty="0">
                <a:latin typeface="Calibri" panose="020F0502020204030204" pitchFamily="34" charset="0"/>
                <a:cs typeface="Calibri" panose="020F0502020204030204" pitchFamily="34" charset="0"/>
              </a:rPr>
              <a:t>musí byť predložená riadne spolu so žiadosťou, resp. najneskôr k termínu na doplnenie chýbajúcich náležitostí žiadosti v zmysle výzvy na doplnenie žiadosti. 	</a:t>
            </a:r>
          </a:p>
          <a:p>
            <a:pPr marL="0" indent="0">
              <a:buNone/>
            </a:pPr>
            <a:r>
              <a:rPr lang="sk-SK" sz="1000" dirty="0">
                <a:latin typeface="Calibri" panose="020F0502020204030204" pitchFamily="34" charset="0"/>
                <a:cs typeface="Calibri" panose="020F0502020204030204" pitchFamily="34" charset="0"/>
              </a:rPr>
              <a:t>Spôsob predloženia prílohy: 	</a:t>
            </a:r>
            <a:r>
              <a:rPr lang="sk-SK" sz="1000" dirty="0" smtClean="0">
                <a:latin typeface="Calibri" panose="020F0502020204030204" pitchFamily="34" charset="0"/>
                <a:cs typeface="Calibri" panose="020F0502020204030204" pitchFamily="34" charset="0"/>
              </a:rPr>
              <a:t>	Kópia </a:t>
            </a:r>
            <a:r>
              <a:rPr lang="sk-SK" sz="1000" dirty="0">
                <a:latin typeface="Calibri" panose="020F0502020204030204" pitchFamily="34" charset="0"/>
                <a:cs typeface="Calibri" panose="020F0502020204030204" pitchFamily="34" charset="0"/>
              </a:rPr>
              <a:t>podpísaného dokumentu oprávnenou osobou, resp. príslušným orgánom; 	</a:t>
            </a:r>
          </a:p>
          <a:p>
            <a:pPr marL="0" indent="0">
              <a:buNone/>
            </a:pPr>
            <a:endParaRPr lang="sk-SK" sz="1000" dirty="0" smtClean="0">
              <a:latin typeface="Calibri" panose="020F0502020204030204" pitchFamily="34" charset="0"/>
              <a:cs typeface="Calibri" panose="020F0502020204030204" pitchFamily="34" charset="0"/>
            </a:endParaRPr>
          </a:p>
          <a:p>
            <a:pPr marL="0" indent="0">
              <a:buNone/>
            </a:pPr>
            <a:r>
              <a:rPr lang="sk-SK" sz="1000" dirty="0" smtClean="0">
                <a:latin typeface="Calibri" panose="020F0502020204030204" pitchFamily="34" charset="0"/>
                <a:cs typeface="Calibri" panose="020F0502020204030204" pitchFamily="34" charset="0"/>
              </a:rPr>
              <a:t>Žiadateľ </a:t>
            </a:r>
            <a:r>
              <a:rPr lang="sk-SK" sz="1000" dirty="0">
                <a:latin typeface="Calibri" panose="020F0502020204030204" pitchFamily="34" charset="0"/>
                <a:cs typeface="Calibri" panose="020F0502020204030204" pitchFamily="34" charset="0"/>
              </a:rPr>
              <a:t>predloží súhlasy príslušných autorít (napr. súhlas príslušného okresného úradu – OSŽP, ak sa PZ realizuje v chránenom území). </a:t>
            </a:r>
            <a:endParaRPr lang="sk-SK" sz="1000" dirty="0" smtClean="0">
              <a:latin typeface="Calibri" panose="020F0502020204030204" pitchFamily="34" charset="0"/>
              <a:cs typeface="Calibri" panose="020F0502020204030204" pitchFamily="34" charset="0"/>
            </a:endParaRPr>
          </a:p>
          <a:p>
            <a:pPr marL="0" indent="0">
              <a:buNone/>
            </a:pPr>
            <a:r>
              <a:rPr lang="sk-SK" sz="1000" dirty="0" smtClean="0">
                <a:latin typeface="Calibri" panose="020F0502020204030204" pitchFamily="34" charset="0"/>
                <a:cs typeface="Calibri" panose="020F0502020204030204" pitchFamily="34" charset="0"/>
              </a:rPr>
              <a:t>V </a:t>
            </a:r>
            <a:r>
              <a:rPr lang="sk-SK" sz="1000" dirty="0">
                <a:latin typeface="Calibri" panose="020F0502020204030204" pitchFamily="34" charset="0"/>
                <a:cs typeface="Calibri" panose="020F0502020204030204" pitchFamily="34" charset="0"/>
              </a:rPr>
              <a:t>prípade </a:t>
            </a:r>
            <a:r>
              <a:rPr lang="sk-SK" sz="1000" dirty="0" err="1">
                <a:latin typeface="Calibri" panose="020F0502020204030204" pitchFamily="34" charset="0"/>
                <a:cs typeface="Calibri" panose="020F0502020204030204" pitchFamily="34" charset="0"/>
              </a:rPr>
              <a:t>nerelevantnosti</a:t>
            </a:r>
            <a:r>
              <a:rPr lang="sk-SK" sz="1000" dirty="0">
                <a:latin typeface="Calibri" panose="020F0502020204030204" pitchFamily="34" charset="0"/>
                <a:cs typeface="Calibri" panose="020F0502020204030204" pitchFamily="34" charset="0"/>
              </a:rPr>
              <a:t> žiadateľ doloží prehlásenie o </a:t>
            </a:r>
            <a:r>
              <a:rPr lang="sk-SK" sz="1000" dirty="0" err="1">
                <a:latin typeface="Calibri" panose="020F0502020204030204" pitchFamily="34" charset="0"/>
                <a:cs typeface="Calibri" panose="020F0502020204030204" pitchFamily="34" charset="0"/>
              </a:rPr>
              <a:t>nerelevantnosti</a:t>
            </a:r>
            <a:r>
              <a:rPr lang="sk-SK" sz="1000" dirty="0">
                <a:latin typeface="Calibri" panose="020F0502020204030204" pitchFamily="34" charset="0"/>
                <a:cs typeface="Calibri" panose="020F0502020204030204" pitchFamily="34" charset="0"/>
              </a:rPr>
              <a:t> prílohy. 	</a:t>
            </a:r>
          </a:p>
          <a:p>
            <a:endParaRPr lang="sk-SK" dirty="0"/>
          </a:p>
        </p:txBody>
      </p:sp>
      <p:pic>
        <p:nvPicPr>
          <p:cNvPr id="2" name="Obrázok 1"/>
          <p:cNvPicPr>
            <a:picLocks noChangeAspect="1"/>
          </p:cNvPicPr>
          <p:nvPr/>
        </p:nvPicPr>
        <p:blipFill>
          <a:blip r:embed="rId2"/>
          <a:stretch>
            <a:fillRect/>
          </a:stretch>
        </p:blipFill>
        <p:spPr>
          <a:xfrm>
            <a:off x="2968437" y="4102902"/>
            <a:ext cx="1459547" cy="1938462"/>
          </a:xfrm>
          <a:prstGeom prst="rect">
            <a:avLst/>
          </a:prstGeom>
        </p:spPr>
      </p:pic>
      <p:pic>
        <p:nvPicPr>
          <p:cNvPr id="4" name="Obrázok 3"/>
          <p:cNvPicPr>
            <a:picLocks noChangeAspect="1"/>
          </p:cNvPicPr>
          <p:nvPr/>
        </p:nvPicPr>
        <p:blipFill>
          <a:blip r:embed="rId3"/>
          <a:stretch>
            <a:fillRect/>
          </a:stretch>
        </p:blipFill>
        <p:spPr>
          <a:xfrm>
            <a:off x="4716016" y="4102902"/>
            <a:ext cx="1368152" cy="1938462"/>
          </a:xfrm>
          <a:prstGeom prst="rect">
            <a:avLst/>
          </a:prstGeom>
        </p:spPr>
      </p:pic>
    </p:spTree>
    <p:extLst>
      <p:ext uri="{BB962C8B-B14F-4D97-AF65-F5344CB8AC3E}">
        <p14:creationId xmlns:p14="http://schemas.microsoft.com/office/powerpoint/2010/main" val="2808449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548680"/>
            <a:ext cx="8229600" cy="1143000"/>
          </a:xfrm>
        </p:spPr>
        <p:txBody>
          <a:bodyPr>
            <a:normAutofit/>
          </a:bodyPr>
          <a:lstStyle/>
          <a:p>
            <a:r>
              <a:rPr lang="sk-SK" sz="2000" b="1" dirty="0" smtClean="0">
                <a:solidFill>
                  <a:srgbClr val="00B050"/>
                </a:solidFill>
                <a:latin typeface="Calibri" panose="020F0502020204030204" pitchFamily="34" charset="0"/>
                <a:cs typeface="Calibri" panose="020F0502020204030204" pitchFamily="34" charset="0"/>
              </a:rPr>
              <a:t>Základné informácie</a:t>
            </a:r>
            <a:endParaRPr lang="sk-SK" sz="2000" b="1" dirty="0">
              <a:solidFill>
                <a:srgbClr val="00B050"/>
              </a:solidFill>
              <a:latin typeface="Calibri" panose="020F0502020204030204" pitchFamily="34" charset="0"/>
              <a:cs typeface="Calibri" panose="020F0502020204030204" pitchFamily="34" charset="0"/>
            </a:endParaRPr>
          </a:p>
        </p:txBody>
      </p:sp>
      <p:sp>
        <p:nvSpPr>
          <p:cNvPr id="3" name="Zástupný symbol obsahu 2"/>
          <p:cNvSpPr>
            <a:spLocks noGrp="1"/>
          </p:cNvSpPr>
          <p:nvPr>
            <p:ph idx="1"/>
          </p:nvPr>
        </p:nvSpPr>
        <p:spPr>
          <a:xfrm>
            <a:off x="395536" y="980728"/>
            <a:ext cx="3960440" cy="2110364"/>
          </a:xfrm>
        </p:spPr>
        <p:txBody>
          <a:bodyPr>
            <a:noAutofit/>
          </a:bodyPr>
          <a:lstStyle/>
          <a:p>
            <a:pPr marL="0" indent="0" algn="just">
              <a:buNone/>
            </a:pPr>
            <a:r>
              <a:rPr lang="sk-SK" sz="1400" dirty="0" smtClean="0">
                <a:solidFill>
                  <a:srgbClr val="00B050"/>
                </a:solidFill>
                <a:latin typeface="Calibri" panose="020F0502020204030204" pitchFamily="34" charset="0"/>
                <a:cs typeface="Calibri" panose="020F0502020204030204" pitchFamily="34" charset="0"/>
              </a:rPr>
              <a:t>Zelený </a:t>
            </a:r>
            <a:r>
              <a:rPr lang="sk-SK" sz="1400" dirty="0">
                <a:solidFill>
                  <a:srgbClr val="00B050"/>
                </a:solidFill>
                <a:latin typeface="Calibri" panose="020F0502020204030204" pitchFamily="34" charset="0"/>
                <a:cs typeface="Calibri" panose="020F0502020204030204" pitchFamily="34" charset="0"/>
              </a:rPr>
              <a:t>vzdelávací fond (</a:t>
            </a:r>
            <a:r>
              <a:rPr lang="sk-SK" sz="1400" dirty="0">
                <a:solidFill>
                  <a:schemeClr val="bg1">
                    <a:lumMod val="65000"/>
                  </a:schemeClr>
                </a:solidFill>
                <a:latin typeface="Calibri" panose="020F0502020204030204" pitchFamily="34" charset="0"/>
                <a:cs typeface="Calibri" panose="020F0502020204030204" pitchFamily="34" charset="0"/>
              </a:rPr>
              <a:t>ďalej len „ZVF“ alebo „fond“) bol zriadený v roku 2017 pri Slovenskej agentúre životného prostredia (ďalej len „SAŽP“) na základe </a:t>
            </a:r>
            <a:r>
              <a:rPr lang="sk-SK" sz="1400" dirty="0" smtClean="0">
                <a:solidFill>
                  <a:srgbClr val="00B050"/>
                </a:solidFill>
                <a:latin typeface="Calibri" panose="020F0502020204030204" pitchFamily="34" charset="0"/>
                <a:cs typeface="Calibri" panose="020F0502020204030204" pitchFamily="34" charset="0"/>
              </a:rPr>
              <a:t>rozhodnutia ministra </a:t>
            </a:r>
            <a:r>
              <a:rPr lang="sk-SK" sz="1400" dirty="0">
                <a:solidFill>
                  <a:srgbClr val="00B050"/>
                </a:solidFill>
                <a:latin typeface="Calibri" panose="020F0502020204030204" pitchFamily="34" charset="0"/>
                <a:cs typeface="Calibri" panose="020F0502020204030204" pitchFamily="34" charset="0"/>
              </a:rPr>
              <a:t>životného prostredia Slovenskej republiky o vydaní dodatku nového znenia </a:t>
            </a:r>
            <a:r>
              <a:rPr lang="sk-SK" sz="1400" u="sng" dirty="0">
                <a:solidFill>
                  <a:srgbClr val="00B050"/>
                </a:solidFill>
                <a:latin typeface="Calibri" panose="020F0502020204030204" pitchFamily="34" charset="0"/>
                <a:cs typeface="Calibri" panose="020F0502020204030204" pitchFamily="34" charset="0"/>
              </a:rPr>
              <a:t>zriaďovacej listiny </a:t>
            </a:r>
            <a:r>
              <a:rPr lang="sk-SK" sz="1400" dirty="0">
                <a:solidFill>
                  <a:srgbClr val="00B050"/>
                </a:solidFill>
                <a:latin typeface="Calibri" panose="020F0502020204030204" pitchFamily="34" charset="0"/>
                <a:cs typeface="Calibri" panose="020F0502020204030204" pitchFamily="34" charset="0"/>
              </a:rPr>
              <a:t>SAŽP a o vydaní dodatku nového znenia </a:t>
            </a:r>
            <a:r>
              <a:rPr lang="sk-SK" sz="1400" u="sng" dirty="0">
                <a:solidFill>
                  <a:srgbClr val="00B050"/>
                </a:solidFill>
                <a:latin typeface="Calibri" panose="020F0502020204030204" pitchFamily="34" charset="0"/>
                <a:cs typeface="Calibri" panose="020F0502020204030204" pitchFamily="34" charset="0"/>
              </a:rPr>
              <a:t>štatútu SAŽP</a:t>
            </a:r>
            <a:r>
              <a:rPr lang="sk-SK" sz="1400" b="1" dirty="0">
                <a:solidFill>
                  <a:srgbClr val="00B050"/>
                </a:solidFill>
                <a:latin typeface="Calibri" panose="020F0502020204030204" pitchFamily="34" charset="0"/>
                <a:cs typeface="Calibri" panose="020F0502020204030204" pitchFamily="34" charset="0"/>
              </a:rPr>
              <a:t>.</a:t>
            </a:r>
          </a:p>
          <a:p>
            <a:pPr marL="0" indent="0">
              <a:buNone/>
            </a:pPr>
            <a:endParaRPr lang="sk-SK" sz="2000" dirty="0">
              <a:solidFill>
                <a:srgbClr val="4A4E53"/>
              </a:solidFill>
              <a:cs typeface="Arial" panose="020B0604020202020204" pitchFamily="34" charset="0"/>
            </a:endParaRPr>
          </a:p>
        </p:txBody>
      </p:sp>
      <p:pic>
        <p:nvPicPr>
          <p:cNvPr id="6" name="Obrázok 5"/>
          <p:cNvPicPr>
            <a:picLocks noChangeAspect="1"/>
          </p:cNvPicPr>
          <p:nvPr/>
        </p:nvPicPr>
        <p:blipFill>
          <a:blip r:embed="rId2"/>
          <a:stretch>
            <a:fillRect/>
          </a:stretch>
        </p:blipFill>
        <p:spPr>
          <a:xfrm>
            <a:off x="6438785" y="4888535"/>
            <a:ext cx="1373575" cy="1942944"/>
          </a:xfrm>
          <a:prstGeom prst="rect">
            <a:avLst/>
          </a:prstGeom>
        </p:spPr>
      </p:pic>
      <p:pic>
        <p:nvPicPr>
          <p:cNvPr id="7" name="Obrázo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7353" y="1265278"/>
            <a:ext cx="2211560" cy="1658670"/>
          </a:xfrm>
          <a:prstGeom prst="rect">
            <a:avLst/>
          </a:prstGeom>
        </p:spPr>
      </p:pic>
      <p:pic>
        <p:nvPicPr>
          <p:cNvPr id="12" name="Obrázo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6541" y="3091092"/>
            <a:ext cx="2296731" cy="1293653"/>
          </a:xfrm>
          <a:prstGeom prst="rect">
            <a:avLst/>
          </a:prstGeom>
        </p:spPr>
      </p:pic>
      <p:pic>
        <p:nvPicPr>
          <p:cNvPr id="13" name="Obrázok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515" y="4522376"/>
            <a:ext cx="1384757" cy="1846343"/>
          </a:xfrm>
          <a:prstGeom prst="rect">
            <a:avLst/>
          </a:prstGeom>
        </p:spPr>
      </p:pic>
      <p:pic>
        <p:nvPicPr>
          <p:cNvPr id="5" name="Obrázok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28123" y="3078936"/>
            <a:ext cx="2038714" cy="1535032"/>
          </a:xfrm>
          <a:prstGeom prst="rect">
            <a:avLst/>
          </a:prstGeom>
        </p:spPr>
      </p:pic>
      <p:sp>
        <p:nvSpPr>
          <p:cNvPr id="9" name="Obdĺžnik 8"/>
          <p:cNvSpPr/>
          <p:nvPr/>
        </p:nvSpPr>
        <p:spPr>
          <a:xfrm>
            <a:off x="467544" y="2970402"/>
            <a:ext cx="3092261" cy="2339102"/>
          </a:xfrm>
          <a:prstGeom prst="rect">
            <a:avLst/>
          </a:prstGeom>
        </p:spPr>
        <p:txBody>
          <a:bodyPr wrap="square">
            <a:spAutoFit/>
          </a:bodyPr>
          <a:lstStyle/>
          <a:p>
            <a:r>
              <a:rPr lang="sk-SK" sz="2000" b="1" dirty="0" smtClean="0">
                <a:solidFill>
                  <a:srgbClr val="42AA32"/>
                </a:solidFill>
                <a:latin typeface="Calibri" panose="020F0502020204030204" pitchFamily="34" charset="0"/>
                <a:cs typeface="Calibri" panose="020F0502020204030204" pitchFamily="34" charset="0"/>
              </a:rPr>
              <a:t> </a:t>
            </a:r>
            <a:r>
              <a:rPr lang="sk-SK" sz="2000" b="1" dirty="0" smtClean="0">
                <a:solidFill>
                  <a:srgbClr val="00B050"/>
                </a:solidFill>
                <a:latin typeface="Calibri" panose="020F0502020204030204" pitchFamily="34" charset="0"/>
                <a:cs typeface="Calibri" panose="020F0502020204030204" pitchFamily="34" charset="0"/>
              </a:rPr>
              <a:t>Účelom  </a:t>
            </a:r>
            <a:r>
              <a:rPr lang="sk-SK" sz="2000" b="1" dirty="0">
                <a:solidFill>
                  <a:srgbClr val="00B050"/>
                </a:solidFill>
                <a:latin typeface="Calibri" panose="020F0502020204030204" pitchFamily="34" charset="0"/>
                <a:cs typeface="Calibri" panose="020F0502020204030204" pitchFamily="34" charset="0"/>
              </a:rPr>
              <a:t>ZVF</a:t>
            </a:r>
            <a:r>
              <a:rPr lang="sk-SK" dirty="0">
                <a:solidFill>
                  <a:srgbClr val="00B050"/>
                </a:solidFill>
              </a:rPr>
              <a:t/>
            </a:r>
            <a:br>
              <a:rPr lang="sk-SK" dirty="0">
                <a:solidFill>
                  <a:srgbClr val="00B050"/>
                </a:solidFill>
              </a:rPr>
            </a:br>
            <a:r>
              <a:rPr lang="sk-SK" sz="1400" dirty="0" smtClean="0">
                <a:solidFill>
                  <a:schemeClr val="bg1">
                    <a:lumMod val="50000"/>
                  </a:schemeClr>
                </a:solidFill>
                <a:latin typeface="Calibri" panose="020F0502020204030204" pitchFamily="34" charset="0"/>
                <a:cs typeface="Calibri" panose="020F0502020204030204" pitchFamily="34" charset="0"/>
              </a:rPr>
              <a:t>je </a:t>
            </a:r>
            <a:r>
              <a:rPr lang="sk-SK" sz="1400" u="sng" dirty="0">
                <a:solidFill>
                  <a:srgbClr val="00B050"/>
                </a:solidFill>
                <a:latin typeface="Calibri" panose="020F0502020204030204" pitchFamily="34" charset="0"/>
                <a:cs typeface="Calibri" panose="020F0502020204030204" pitchFamily="34" charset="0"/>
              </a:rPr>
              <a:t>podpora environmentálnej výchovy, vzdelávania a osvety na území SR </a:t>
            </a:r>
            <a:r>
              <a:rPr lang="sk-SK" sz="1400" dirty="0">
                <a:solidFill>
                  <a:schemeClr val="bg1">
                    <a:lumMod val="50000"/>
                  </a:schemeClr>
                </a:solidFill>
                <a:latin typeface="Calibri" panose="020F0502020204030204" pitchFamily="34" charset="0"/>
                <a:cs typeface="Calibri" panose="020F0502020204030204" pitchFamily="34" charset="0"/>
              </a:rPr>
              <a:t>a to  prostredníctvom presadzovania princípov spoločnej zodpovednosti v súlade s opatreniami Rezortnej koncepcie environmentálnej výchovy, vzdelávania a osvety do roku 2025 a so Stratégiou environmentálnej politiky Slovenskej republiky do roku 2030 a i.</a:t>
            </a:r>
            <a:endParaRPr lang="sk-SK" sz="1400" dirty="0"/>
          </a:p>
        </p:txBody>
      </p:sp>
    </p:spTree>
    <p:extLst>
      <p:ext uri="{BB962C8B-B14F-4D97-AF65-F5344CB8AC3E}">
        <p14:creationId xmlns:p14="http://schemas.microsoft.com/office/powerpoint/2010/main" val="250457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899592" y="908720"/>
            <a:ext cx="5958408" cy="1169551"/>
          </a:xfrm>
          <a:prstGeom prst="rect">
            <a:avLst/>
          </a:prstGeom>
        </p:spPr>
        <p:txBody>
          <a:bodyPr wrap="square">
            <a:spAutoFit/>
          </a:bodyPr>
          <a:lstStyle/>
          <a:p>
            <a:r>
              <a:rPr lang="sk-SK" sz="1000" b="1" dirty="0">
                <a:solidFill>
                  <a:srgbClr val="000000"/>
                </a:solidFill>
                <a:latin typeface="Calibri" panose="020F0502020204030204" pitchFamily="34" charset="0"/>
                <a:cs typeface="Calibri" panose="020F0502020204030204" pitchFamily="34" charset="0"/>
              </a:rPr>
              <a:t>5. Kumulatívne čestné vyhlásenie vrátane čestného vyhlásenia o vykonávaní hospodárskej činnosti </a:t>
            </a:r>
            <a:r>
              <a:rPr lang="sk-SK" sz="1000" dirty="0">
                <a:solidFill>
                  <a:srgbClr val="000000"/>
                </a:solidFill>
                <a:latin typeface="Calibri" panose="020F0502020204030204" pitchFamily="34" charset="0"/>
                <a:cs typeface="Calibri" panose="020F0502020204030204" pitchFamily="34" charset="0"/>
              </a:rPr>
              <a:t>	</a:t>
            </a:r>
          </a:p>
          <a:p>
            <a:r>
              <a:rPr lang="sk-SK" sz="1000" dirty="0">
                <a:solidFill>
                  <a:srgbClr val="000000"/>
                </a:solidFill>
                <a:latin typeface="Calibri" panose="020F0502020204030204" pitchFamily="34" charset="0"/>
                <a:cs typeface="Calibri" panose="020F0502020204030204" pitchFamily="34" charset="0"/>
              </a:rPr>
              <a:t>Vydáva: 	</a:t>
            </a:r>
            <a:r>
              <a:rPr lang="sk-SK" sz="1000" dirty="0" smtClean="0">
                <a:solidFill>
                  <a:srgbClr val="000000"/>
                </a:solidFill>
                <a:latin typeface="Calibri" panose="020F0502020204030204" pitchFamily="34" charset="0"/>
                <a:cs typeface="Calibri" panose="020F0502020204030204" pitchFamily="34" charset="0"/>
              </a:rPr>
              <a:t>	Žiadateľ </a:t>
            </a:r>
            <a:r>
              <a:rPr lang="sk-SK" sz="1000" dirty="0">
                <a:solidFill>
                  <a:srgbClr val="000000"/>
                </a:solidFill>
                <a:latin typeface="Calibri" panose="020F0502020204030204" pitchFamily="34" charset="0"/>
                <a:cs typeface="Calibri" panose="020F0502020204030204" pitchFamily="34" charset="0"/>
              </a:rPr>
              <a:t>	</a:t>
            </a:r>
          </a:p>
          <a:p>
            <a:r>
              <a:rPr lang="sk-SK" sz="1000" dirty="0">
                <a:solidFill>
                  <a:srgbClr val="000000"/>
                </a:solidFill>
                <a:latin typeface="Calibri" panose="020F0502020204030204" pitchFamily="34" charset="0"/>
                <a:cs typeface="Calibri" panose="020F0502020204030204" pitchFamily="34" charset="0"/>
              </a:rPr>
              <a:t>Záväzný vzor: 	</a:t>
            </a:r>
            <a:r>
              <a:rPr lang="sk-SK" sz="1000" dirty="0" smtClean="0">
                <a:solidFill>
                  <a:srgbClr val="000000"/>
                </a:solidFill>
                <a:latin typeface="Calibri" panose="020F0502020204030204" pitchFamily="34" charset="0"/>
                <a:cs typeface="Calibri" panose="020F0502020204030204" pitchFamily="34" charset="0"/>
              </a:rPr>
              <a:t>	Áno </a:t>
            </a:r>
          </a:p>
          <a:p>
            <a:r>
              <a:rPr lang="sk-SK" sz="1000" dirty="0">
                <a:solidFill>
                  <a:srgbClr val="000000"/>
                </a:solidFill>
                <a:latin typeface="Calibri" panose="020F0502020204030204" pitchFamily="34" charset="0"/>
                <a:cs typeface="Calibri" panose="020F0502020204030204" pitchFamily="34" charset="0"/>
              </a:rPr>
              <a:t>	</a:t>
            </a:r>
          </a:p>
          <a:p>
            <a:r>
              <a:rPr lang="sk-SK" sz="1000" dirty="0">
                <a:solidFill>
                  <a:srgbClr val="000000"/>
                </a:solidFill>
                <a:latin typeface="Calibri" panose="020F0502020204030204" pitchFamily="34" charset="0"/>
                <a:cs typeface="Calibri" panose="020F0502020204030204" pitchFamily="34" charset="0"/>
              </a:rPr>
              <a:t>Podmienka poskytnutia podpory: 	Oprávnenosť žiadateľa </a:t>
            </a:r>
            <a:endParaRPr lang="sk-SK" sz="1000" dirty="0" smtClean="0">
              <a:solidFill>
                <a:srgbClr val="000000"/>
              </a:solidFill>
              <a:latin typeface="Calibri" panose="020F0502020204030204" pitchFamily="34" charset="0"/>
              <a:cs typeface="Calibri" panose="020F0502020204030204" pitchFamily="34" charset="0"/>
            </a:endParaRPr>
          </a:p>
          <a:p>
            <a:r>
              <a:rPr lang="sk-SK" sz="1000" dirty="0">
                <a:solidFill>
                  <a:srgbClr val="000000"/>
                </a:solidFill>
                <a:latin typeface="Calibri" panose="020F0502020204030204" pitchFamily="34" charset="0"/>
                <a:cs typeface="Calibri" panose="020F0502020204030204" pitchFamily="34" charset="0"/>
              </a:rPr>
              <a:t>	</a:t>
            </a:r>
          </a:p>
          <a:p>
            <a:r>
              <a:rPr lang="sk-SK" sz="1000" dirty="0">
                <a:solidFill>
                  <a:srgbClr val="000000"/>
                </a:solidFill>
                <a:latin typeface="Calibri" panose="020F0502020204030204" pitchFamily="34" charset="0"/>
                <a:cs typeface="Calibri" panose="020F0502020204030204" pitchFamily="34" charset="0"/>
              </a:rPr>
              <a:t>Možnosť doplnenia/opravy prílohy: </a:t>
            </a:r>
            <a:r>
              <a:rPr lang="sk-SK" sz="1000" dirty="0" smtClean="0">
                <a:solidFill>
                  <a:srgbClr val="000000"/>
                </a:solidFill>
                <a:latin typeface="Calibri" panose="020F0502020204030204" pitchFamily="34" charset="0"/>
                <a:cs typeface="Calibri" panose="020F0502020204030204" pitchFamily="34" charset="0"/>
              </a:rPr>
              <a:t>Žiadateľ </a:t>
            </a:r>
            <a:r>
              <a:rPr lang="sk-SK" sz="1000" dirty="0">
                <a:solidFill>
                  <a:srgbClr val="000000"/>
                </a:solidFill>
                <a:latin typeface="Calibri" panose="020F0502020204030204" pitchFamily="34" charset="0"/>
                <a:cs typeface="Calibri" panose="020F0502020204030204" pitchFamily="34" charset="0"/>
              </a:rPr>
              <a:t>prílohu zaklikáva priamo vo webovej aplikácii. 	</a:t>
            </a:r>
          </a:p>
        </p:txBody>
      </p:sp>
      <p:pic>
        <p:nvPicPr>
          <p:cNvPr id="2" name="Obrázok 1"/>
          <p:cNvPicPr>
            <a:picLocks noChangeAspect="1"/>
          </p:cNvPicPr>
          <p:nvPr/>
        </p:nvPicPr>
        <p:blipFill>
          <a:blip r:embed="rId2"/>
          <a:stretch>
            <a:fillRect/>
          </a:stretch>
        </p:blipFill>
        <p:spPr>
          <a:xfrm>
            <a:off x="4139952" y="3793796"/>
            <a:ext cx="2232248" cy="2112235"/>
          </a:xfrm>
          <a:prstGeom prst="rect">
            <a:avLst/>
          </a:prstGeom>
        </p:spPr>
      </p:pic>
      <p:pic>
        <p:nvPicPr>
          <p:cNvPr id="3" name="Obrázok 2"/>
          <p:cNvPicPr>
            <a:picLocks noChangeAspect="1"/>
          </p:cNvPicPr>
          <p:nvPr/>
        </p:nvPicPr>
        <p:blipFill>
          <a:blip r:embed="rId3"/>
          <a:stretch>
            <a:fillRect/>
          </a:stretch>
        </p:blipFill>
        <p:spPr>
          <a:xfrm>
            <a:off x="1684046" y="3816788"/>
            <a:ext cx="2194750" cy="2089243"/>
          </a:xfrm>
          <a:prstGeom prst="rect">
            <a:avLst/>
          </a:prstGeom>
        </p:spPr>
      </p:pic>
    </p:spTree>
    <p:extLst>
      <p:ext uri="{BB962C8B-B14F-4D97-AF65-F5344CB8AC3E}">
        <p14:creationId xmlns:p14="http://schemas.microsoft.com/office/powerpoint/2010/main" val="3352056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599" y="609600"/>
            <a:ext cx="1514129" cy="731168"/>
          </a:xfrm>
        </p:spPr>
        <p:txBody>
          <a:bodyPr>
            <a:noAutofit/>
          </a:bodyPr>
          <a:lstStyle/>
          <a:p>
            <a:r>
              <a:rPr lang="sk-SK" sz="1400" b="1" dirty="0" smtClean="0">
                <a:solidFill>
                  <a:srgbClr val="42AA32"/>
                </a:solidFill>
                <a:latin typeface="Calibri" panose="020F0502020204030204" pitchFamily="34" charset="0"/>
                <a:cs typeface="Calibri" panose="020F0502020204030204" pitchFamily="34" charset="0"/>
              </a:rPr>
              <a:t>Odborné hodnotenie:</a:t>
            </a:r>
            <a:endParaRPr lang="sk-SK" sz="1400" b="1" dirty="0">
              <a:solidFill>
                <a:srgbClr val="42AA32"/>
              </a:solidFill>
              <a:latin typeface="Calibri" panose="020F0502020204030204" pitchFamily="34" charset="0"/>
              <a:cs typeface="Calibri" panose="020F0502020204030204" pitchFamily="34" charset="0"/>
            </a:endParaRPr>
          </a:p>
        </p:txBody>
      </p:sp>
      <p:sp>
        <p:nvSpPr>
          <p:cNvPr id="3" name="Zástupný objekt pre obsah 2"/>
          <p:cNvSpPr>
            <a:spLocks noGrp="1"/>
          </p:cNvSpPr>
          <p:nvPr>
            <p:ph idx="1"/>
          </p:nvPr>
        </p:nvSpPr>
        <p:spPr>
          <a:xfrm>
            <a:off x="2123728" y="764704"/>
            <a:ext cx="4608512" cy="4104457"/>
          </a:xfrm>
        </p:spPr>
        <p:txBody>
          <a:bodyPr>
            <a:normAutofit/>
          </a:bodyPr>
          <a:lstStyle/>
          <a:p>
            <a:pPr marL="0" indent="0">
              <a:buNone/>
            </a:pPr>
            <a:r>
              <a:rPr lang="sk-SK" sz="1000" dirty="0">
                <a:latin typeface="Calibri" panose="020F0502020204030204" pitchFamily="34" charset="0"/>
                <a:cs typeface="Calibri" panose="020F0502020204030204" pitchFamily="34" charset="0"/>
              </a:rPr>
              <a:t>Hodnotiace kritéria</a:t>
            </a:r>
          </a:p>
          <a:p>
            <a:r>
              <a:rPr lang="sk-SK" sz="1000" dirty="0" smtClean="0">
                <a:latin typeface="Calibri" panose="020F0502020204030204" pitchFamily="34" charset="0"/>
                <a:cs typeface="Calibri" panose="020F0502020204030204" pitchFamily="34" charset="0"/>
              </a:rPr>
              <a:t>Environmentálna </a:t>
            </a:r>
            <a:r>
              <a:rPr lang="sk-SK" sz="1000" dirty="0">
                <a:latin typeface="Calibri" panose="020F0502020204030204" pitchFamily="34" charset="0"/>
                <a:cs typeface="Calibri" panose="020F0502020204030204" pitchFamily="34" charset="0"/>
              </a:rPr>
              <a:t>situácia v dotknutej oblasti a potreba riešenia činnosti je v súlade s cieľmi </a:t>
            </a:r>
            <a:r>
              <a:rPr lang="sk-SK" sz="1000" dirty="0" smtClean="0">
                <a:latin typeface="Calibri" panose="020F0502020204030204" pitchFamily="34" charset="0"/>
                <a:cs typeface="Calibri" panose="020F0502020204030204" pitchFamily="34" charset="0"/>
              </a:rPr>
              <a:t>Stratégie environmentálnej </a:t>
            </a:r>
            <a:r>
              <a:rPr lang="sk-SK" sz="1000" dirty="0">
                <a:latin typeface="Calibri" panose="020F0502020204030204" pitchFamily="34" charset="0"/>
                <a:cs typeface="Calibri" panose="020F0502020204030204" pitchFamily="34" charset="0"/>
              </a:rPr>
              <a:t>politiky SR do roku 2030</a:t>
            </a:r>
          </a:p>
          <a:p>
            <a:r>
              <a:rPr lang="sk-SK" sz="1000" dirty="0" smtClean="0">
                <a:latin typeface="Calibri" panose="020F0502020204030204" pitchFamily="34" charset="0"/>
                <a:cs typeface="Calibri" panose="020F0502020204030204" pitchFamily="34" charset="0"/>
              </a:rPr>
              <a:t>Ciele </a:t>
            </a:r>
            <a:r>
              <a:rPr lang="sk-SK" sz="1000" dirty="0">
                <a:latin typeface="Calibri" panose="020F0502020204030204" pitchFamily="34" charset="0"/>
                <a:cs typeface="Calibri" panose="020F0502020204030204" pitchFamily="34" charset="0"/>
              </a:rPr>
              <a:t>projektového zámeru</a:t>
            </a:r>
          </a:p>
          <a:p>
            <a:r>
              <a:rPr lang="sk-SK" sz="1000" dirty="0" smtClean="0">
                <a:latin typeface="Calibri" panose="020F0502020204030204" pitchFamily="34" charset="0"/>
                <a:cs typeface="Calibri" panose="020F0502020204030204" pitchFamily="34" charset="0"/>
              </a:rPr>
              <a:t>Spôsob </a:t>
            </a:r>
            <a:r>
              <a:rPr lang="sk-SK" sz="1000" dirty="0">
                <a:latin typeface="Calibri" panose="020F0502020204030204" pitchFamily="34" charset="0"/>
                <a:cs typeface="Calibri" panose="020F0502020204030204" pitchFamily="34" charset="0"/>
              </a:rPr>
              <a:t>realizácie projektového zámeru a úroveň odborného riešenia projektu vo vzťahu k </a:t>
            </a:r>
            <a:r>
              <a:rPr lang="sk-SK" sz="1000" dirty="0" smtClean="0">
                <a:latin typeface="Calibri" panose="020F0502020204030204" pitchFamily="34" charset="0"/>
                <a:cs typeface="Calibri" panose="020F0502020204030204" pitchFamily="34" charset="0"/>
              </a:rPr>
              <a:t>zvyšovaniu environmentálneho </a:t>
            </a:r>
            <a:r>
              <a:rPr lang="sk-SK" sz="1000" dirty="0">
                <a:latin typeface="Calibri" panose="020F0502020204030204" pitchFamily="34" charset="0"/>
                <a:cs typeface="Calibri" panose="020F0502020204030204" pitchFamily="34" charset="0"/>
              </a:rPr>
              <a:t>povedomia obyvateľstva</a:t>
            </a:r>
          </a:p>
          <a:p>
            <a:r>
              <a:rPr lang="sk-SK" sz="1000" dirty="0" smtClean="0">
                <a:latin typeface="Calibri" panose="020F0502020204030204" pitchFamily="34" charset="0"/>
                <a:cs typeface="Calibri" panose="020F0502020204030204" pitchFamily="34" charset="0"/>
              </a:rPr>
              <a:t>Dopad </a:t>
            </a:r>
            <a:r>
              <a:rPr lang="sk-SK" sz="1000" dirty="0">
                <a:latin typeface="Calibri" panose="020F0502020204030204" pitchFamily="34" charset="0"/>
                <a:cs typeface="Calibri" panose="020F0502020204030204" pitchFamily="34" charset="0"/>
              </a:rPr>
              <a:t>(výstupy projektu), využitie a udržateľnosť projektového zámeru</a:t>
            </a:r>
          </a:p>
          <a:p>
            <a:r>
              <a:rPr lang="sk-SK" sz="1000" dirty="0" smtClean="0">
                <a:latin typeface="Calibri" panose="020F0502020204030204" pitchFamily="34" charset="0"/>
                <a:cs typeface="Calibri" panose="020F0502020204030204" pitchFamily="34" charset="0"/>
              </a:rPr>
              <a:t>Zhodnotenie </a:t>
            </a:r>
            <a:r>
              <a:rPr lang="sk-SK" sz="1000" dirty="0">
                <a:latin typeface="Calibri" panose="020F0502020204030204" pitchFamily="34" charset="0"/>
                <a:cs typeface="Calibri" panose="020F0502020204030204" pitchFamily="34" charset="0"/>
              </a:rPr>
              <a:t>prínosu projektového zámeru k zvyšovaniu environmentálneho povedomia, rozvoju </a:t>
            </a:r>
            <a:r>
              <a:rPr lang="sk-SK" sz="1000" dirty="0" smtClean="0">
                <a:latin typeface="Calibri" panose="020F0502020204030204" pitchFamily="34" charset="0"/>
                <a:cs typeface="Calibri" panose="020F0502020204030204" pitchFamily="34" charset="0"/>
              </a:rPr>
              <a:t>zručností a </a:t>
            </a:r>
            <a:r>
              <a:rPr lang="sk-SK" sz="1000" dirty="0">
                <a:latin typeface="Calibri" panose="020F0502020204030204" pitchFamily="34" charset="0"/>
                <a:cs typeface="Calibri" panose="020F0502020204030204" pitchFamily="34" charset="0"/>
              </a:rPr>
              <a:t>kompetencií pre presadzovanie udržateľného rozvoja</a:t>
            </a:r>
          </a:p>
          <a:p>
            <a:r>
              <a:rPr lang="sk-SK" sz="1000" dirty="0" smtClean="0">
                <a:latin typeface="Calibri" panose="020F0502020204030204" pitchFamily="34" charset="0"/>
                <a:cs typeface="Calibri" panose="020F0502020204030204" pitchFamily="34" charset="0"/>
              </a:rPr>
              <a:t>Nákladová </a:t>
            </a:r>
            <a:r>
              <a:rPr lang="sk-SK" sz="1000" dirty="0">
                <a:latin typeface="Calibri" panose="020F0502020204030204" pitchFamily="34" charset="0"/>
                <a:cs typeface="Calibri" panose="020F0502020204030204" pitchFamily="34" charset="0"/>
              </a:rPr>
              <a:t>efektívnosť a personálne zabezpečenie projektu</a:t>
            </a:r>
          </a:p>
          <a:p>
            <a:r>
              <a:rPr lang="sk-SK" sz="1000" dirty="0" smtClean="0">
                <a:latin typeface="Calibri" panose="020F0502020204030204" pitchFamily="34" charset="0"/>
                <a:cs typeface="Calibri" panose="020F0502020204030204" pitchFamily="34" charset="0"/>
              </a:rPr>
              <a:t>Celkové </a:t>
            </a:r>
            <a:r>
              <a:rPr lang="sk-SK" sz="1000" dirty="0">
                <a:latin typeface="Calibri" panose="020F0502020204030204" pitchFamily="34" charset="0"/>
                <a:cs typeface="Calibri" panose="020F0502020204030204" pitchFamily="34" charset="0"/>
              </a:rPr>
              <a:t>zhodnotenie projektového zámeru v nadväznosti na súčasný stav environmentálnej </a:t>
            </a:r>
            <a:r>
              <a:rPr lang="sk-SK" sz="1000" dirty="0" smtClean="0">
                <a:latin typeface="Calibri" panose="020F0502020204030204" pitchFamily="34" charset="0"/>
                <a:cs typeface="Calibri" panose="020F0502020204030204" pitchFamily="34" charset="0"/>
              </a:rPr>
              <a:t>situácie v </a:t>
            </a:r>
            <a:r>
              <a:rPr lang="sk-SK" sz="1000" dirty="0">
                <a:latin typeface="Calibri" panose="020F0502020204030204" pitchFamily="34" charset="0"/>
                <a:cs typeface="Calibri" panose="020F0502020204030204" pitchFamily="34" charset="0"/>
              </a:rPr>
              <a:t>riešenom území</a:t>
            </a:r>
          </a:p>
          <a:p>
            <a:r>
              <a:rPr lang="sk-SK" sz="1000" dirty="0" smtClean="0">
                <a:latin typeface="Calibri" panose="020F0502020204030204" pitchFamily="34" charset="0"/>
                <a:cs typeface="Calibri" panose="020F0502020204030204" pitchFamily="34" charset="0"/>
              </a:rPr>
              <a:t>Územný </a:t>
            </a:r>
            <a:r>
              <a:rPr lang="sk-SK" sz="1000" dirty="0">
                <a:latin typeface="Calibri" panose="020F0502020204030204" pitchFamily="34" charset="0"/>
                <a:cs typeface="Calibri" panose="020F0502020204030204" pitchFamily="34" charset="0"/>
              </a:rPr>
              <a:t>dosah projektového zámeru</a:t>
            </a:r>
          </a:p>
        </p:txBody>
      </p:sp>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0406" y="4941168"/>
            <a:ext cx="2618318" cy="1267208"/>
          </a:xfrm>
          <a:prstGeom prst="rect">
            <a:avLst/>
          </a:prstGeom>
        </p:spPr>
      </p:pic>
      <p:pic>
        <p:nvPicPr>
          <p:cNvPr id="5" name="Obrázo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 y="3064476"/>
            <a:ext cx="1304198" cy="1808469"/>
          </a:xfrm>
          <a:prstGeom prst="rect">
            <a:avLst/>
          </a:prstGeom>
        </p:spPr>
      </p:pic>
    </p:spTree>
    <p:extLst>
      <p:ext uri="{BB962C8B-B14F-4D97-AF65-F5344CB8AC3E}">
        <p14:creationId xmlns:p14="http://schemas.microsoft.com/office/powerpoint/2010/main" val="4900190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599" y="609600"/>
            <a:ext cx="1370113" cy="947192"/>
          </a:xfrm>
        </p:spPr>
        <p:txBody>
          <a:bodyPr>
            <a:normAutofit fontScale="90000"/>
          </a:bodyPr>
          <a:lstStyle/>
          <a:p>
            <a:r>
              <a:rPr lang="sk-SK" sz="1400" b="1" dirty="0">
                <a:solidFill>
                  <a:srgbClr val="42AA32"/>
                </a:solidFill>
                <a:latin typeface="Calibri" panose="020F0502020204030204" pitchFamily="34" charset="0"/>
                <a:cs typeface="Calibri" panose="020F0502020204030204" pitchFamily="34" charset="0"/>
              </a:rPr>
              <a:t>Za oprávnené náklady sa považujú len náklady:</a:t>
            </a:r>
            <a:r>
              <a:rPr lang="sk-SK" sz="1400" b="1" dirty="0">
                <a:latin typeface="Calibri" panose="020F0502020204030204" pitchFamily="34" charset="0"/>
                <a:cs typeface="Calibri" panose="020F0502020204030204" pitchFamily="34" charset="0"/>
              </a:rPr>
              <a:t/>
            </a:r>
            <a:br>
              <a:rPr lang="sk-SK" sz="1400" b="1" dirty="0">
                <a:latin typeface="Calibri" panose="020F0502020204030204" pitchFamily="34" charset="0"/>
                <a:cs typeface="Calibri" panose="020F0502020204030204" pitchFamily="34" charset="0"/>
              </a:rPr>
            </a:br>
            <a:endParaRPr lang="sk-SK" sz="1400" b="1" dirty="0">
              <a:latin typeface="Calibri" panose="020F0502020204030204" pitchFamily="34" charset="0"/>
              <a:cs typeface="Calibri" panose="020F0502020204030204" pitchFamily="34" charset="0"/>
            </a:endParaRPr>
          </a:p>
        </p:txBody>
      </p:sp>
      <p:sp>
        <p:nvSpPr>
          <p:cNvPr id="3" name="Zástupný objekt pre obsah 2"/>
          <p:cNvSpPr>
            <a:spLocks noGrp="1"/>
          </p:cNvSpPr>
          <p:nvPr>
            <p:ph idx="1"/>
          </p:nvPr>
        </p:nvSpPr>
        <p:spPr>
          <a:xfrm>
            <a:off x="2123728" y="1268760"/>
            <a:ext cx="5832648" cy="4772603"/>
          </a:xfrm>
        </p:spPr>
        <p:txBody>
          <a:bodyPr>
            <a:noAutofit/>
          </a:bodyPr>
          <a:lstStyle/>
          <a:p>
            <a:pPr marL="0" indent="0">
              <a:spcBef>
                <a:spcPts val="0"/>
              </a:spcBef>
              <a:buNone/>
            </a:pPr>
            <a:r>
              <a:rPr lang="sk-SK" sz="1000" dirty="0" smtClean="0">
                <a:latin typeface="Calibri" panose="020F0502020204030204" pitchFamily="34" charset="0"/>
                <a:cs typeface="Calibri" panose="020F0502020204030204" pitchFamily="34" charset="0"/>
              </a:rPr>
              <a:t>1</a:t>
            </a:r>
            <a:r>
              <a:rPr lang="sk-SK" sz="1000" dirty="0">
                <a:latin typeface="Calibri" panose="020F0502020204030204" pitchFamily="34" charset="0"/>
                <a:cs typeface="Calibri" panose="020F0502020204030204" pitchFamily="34" charset="0"/>
              </a:rPr>
              <a:t>. priamo súvisiace s realizáciou vyššie zadefinovaných oprávnených aktivít;</a:t>
            </a:r>
          </a:p>
          <a:p>
            <a:pPr marL="0" indent="0">
              <a:spcBef>
                <a:spcPts val="0"/>
              </a:spcBef>
              <a:buNone/>
            </a:pPr>
            <a:r>
              <a:rPr lang="sk-SK" sz="1000" dirty="0">
                <a:latin typeface="Calibri" panose="020F0502020204030204" pitchFamily="34" charset="0"/>
                <a:cs typeface="Calibri" panose="020F0502020204030204" pitchFamily="34" charset="0"/>
              </a:rPr>
              <a:t>2. primerané, t. j. zodpovedajú obvyklým cenám v danom mieste a čase </a:t>
            </a:r>
            <a:r>
              <a:rPr lang="sk-SK" sz="1000" dirty="0" smtClean="0">
                <a:latin typeface="Calibri" panose="020F0502020204030204" pitchFamily="34" charset="0"/>
                <a:cs typeface="Calibri" panose="020F0502020204030204" pitchFamily="34" charset="0"/>
              </a:rPr>
              <a:t>ako aj </a:t>
            </a:r>
            <a:r>
              <a:rPr lang="sk-SK" sz="1000" dirty="0">
                <a:latin typeface="Calibri" panose="020F0502020204030204" pitchFamily="34" charset="0"/>
                <a:cs typeface="Calibri" panose="020F0502020204030204" pitchFamily="34" charset="0"/>
              </a:rPr>
              <a:t>potrebám projektu;</a:t>
            </a:r>
          </a:p>
          <a:p>
            <a:pPr marL="0" indent="0">
              <a:spcBef>
                <a:spcPts val="0"/>
              </a:spcBef>
              <a:buNone/>
            </a:pPr>
            <a:r>
              <a:rPr lang="sk-SK" sz="1000" dirty="0">
                <a:latin typeface="Calibri" panose="020F0502020204030204" pitchFamily="34" charset="0"/>
                <a:cs typeface="Calibri" panose="020F0502020204030204" pitchFamily="34" charset="0"/>
              </a:rPr>
              <a:t>3. vynaložené v súlade s nasledujúcimi princípmi:</a:t>
            </a:r>
          </a:p>
          <a:p>
            <a:pPr marL="0" indent="0">
              <a:spcBef>
                <a:spcPts val="0"/>
              </a:spcBef>
              <a:buNone/>
            </a:pPr>
            <a:r>
              <a:rPr lang="sk-SK" sz="1000" dirty="0" smtClean="0">
                <a:latin typeface="Calibri" panose="020F0502020204030204" pitchFamily="34" charset="0"/>
                <a:cs typeface="Calibri" panose="020F0502020204030204" pitchFamily="34" charset="0"/>
              </a:rPr>
              <a:t>	• </a:t>
            </a:r>
            <a:r>
              <a:rPr lang="sk-SK" sz="1000" dirty="0">
                <a:latin typeface="Calibri" panose="020F0502020204030204" pitchFamily="34" charset="0"/>
                <a:cs typeface="Calibri" panose="020F0502020204030204" pitchFamily="34" charset="0"/>
              </a:rPr>
              <a:t>hospodárnosť (minimalizácia nákladov pri rešpektovaní cieľov projektu),</a:t>
            </a:r>
          </a:p>
          <a:p>
            <a:pPr marL="0" indent="0">
              <a:spcBef>
                <a:spcPts val="0"/>
              </a:spcBef>
              <a:buNone/>
            </a:pPr>
            <a:r>
              <a:rPr lang="sk-SK" sz="1000" dirty="0" smtClean="0">
                <a:latin typeface="Calibri" panose="020F0502020204030204" pitchFamily="34" charset="0"/>
                <a:cs typeface="Calibri" panose="020F0502020204030204" pitchFamily="34" charset="0"/>
              </a:rPr>
              <a:t>	• </a:t>
            </a:r>
            <a:r>
              <a:rPr lang="sk-SK" sz="1000" dirty="0">
                <a:latin typeface="Calibri" panose="020F0502020204030204" pitchFamily="34" charset="0"/>
                <a:cs typeface="Calibri" panose="020F0502020204030204" pitchFamily="34" charset="0"/>
              </a:rPr>
              <a:t>účelnosť (priama väzba na projekt a nevyhnutnosť jeho realizácie),</a:t>
            </a:r>
          </a:p>
          <a:p>
            <a:pPr marL="0" indent="0">
              <a:spcBef>
                <a:spcPts val="0"/>
              </a:spcBef>
              <a:buNone/>
            </a:pPr>
            <a:r>
              <a:rPr lang="sk-SK" sz="1000" dirty="0" smtClean="0">
                <a:latin typeface="Calibri" panose="020F0502020204030204" pitchFamily="34" charset="0"/>
                <a:cs typeface="Calibri" panose="020F0502020204030204" pitchFamily="34" charset="0"/>
              </a:rPr>
              <a:t>	• </a:t>
            </a:r>
            <a:r>
              <a:rPr lang="sk-SK" sz="1000" dirty="0">
                <a:latin typeface="Calibri" panose="020F0502020204030204" pitchFamily="34" charset="0"/>
                <a:cs typeface="Calibri" panose="020F0502020204030204" pitchFamily="34" charset="0"/>
              </a:rPr>
              <a:t>efektívnosť (maximalizácia pomerov medzi výstupmi a vstupmi projektu);</a:t>
            </a:r>
          </a:p>
          <a:p>
            <a:pPr marL="0" indent="0">
              <a:spcBef>
                <a:spcPts val="0"/>
              </a:spcBef>
              <a:buNone/>
            </a:pPr>
            <a:r>
              <a:rPr lang="sk-SK" sz="1000" dirty="0">
                <a:latin typeface="Calibri" panose="020F0502020204030204" pitchFamily="34" charset="0"/>
                <a:cs typeface="Calibri" panose="020F0502020204030204" pitchFamily="34" charset="0"/>
              </a:rPr>
              <a:t>4. reálne - skutočne vynaložené a vyfakturované dodávateľom;</a:t>
            </a:r>
          </a:p>
          <a:p>
            <a:pPr marL="0" indent="0">
              <a:spcBef>
                <a:spcPts val="0"/>
              </a:spcBef>
              <a:buNone/>
            </a:pPr>
            <a:r>
              <a:rPr lang="sk-SK" sz="1000" dirty="0">
                <a:latin typeface="Calibri" panose="020F0502020204030204" pitchFamily="34" charset="0"/>
                <a:cs typeface="Calibri" panose="020F0502020204030204" pitchFamily="34" charset="0"/>
              </a:rPr>
              <a:t>5. správne - v súlade:</a:t>
            </a:r>
          </a:p>
          <a:p>
            <a:pPr marL="0" indent="0">
              <a:spcBef>
                <a:spcPts val="0"/>
              </a:spcBef>
              <a:buNone/>
            </a:pPr>
            <a:r>
              <a:rPr lang="sk-SK" sz="1000" dirty="0" smtClean="0">
                <a:latin typeface="Calibri" panose="020F0502020204030204" pitchFamily="34" charset="0"/>
                <a:cs typeface="Calibri" panose="020F0502020204030204" pitchFamily="34" charset="0"/>
              </a:rPr>
              <a:t>	• </a:t>
            </a:r>
            <a:r>
              <a:rPr lang="sk-SK" sz="1000" dirty="0">
                <a:latin typeface="Calibri" panose="020F0502020204030204" pitchFamily="34" charset="0"/>
                <a:cs typeface="Calibri" panose="020F0502020204030204" pitchFamily="34" charset="0"/>
              </a:rPr>
              <a:t>so schválenou žiadosťou,</a:t>
            </a:r>
          </a:p>
          <a:p>
            <a:pPr marL="0" indent="0">
              <a:spcBef>
                <a:spcPts val="0"/>
              </a:spcBef>
              <a:buNone/>
            </a:pPr>
            <a:r>
              <a:rPr lang="sk-SK" sz="1000" dirty="0" smtClean="0">
                <a:latin typeface="Calibri" panose="020F0502020204030204" pitchFamily="34" charset="0"/>
                <a:cs typeface="Calibri" panose="020F0502020204030204" pitchFamily="34" charset="0"/>
              </a:rPr>
              <a:t>	• </a:t>
            </a:r>
            <a:r>
              <a:rPr lang="sk-SK" sz="1000" dirty="0">
                <a:latin typeface="Calibri" panose="020F0502020204030204" pitchFamily="34" charset="0"/>
                <a:cs typeface="Calibri" panose="020F0502020204030204" pitchFamily="34" charset="0"/>
              </a:rPr>
              <a:t>s podmienkami zmluvy s dodávateľom,</a:t>
            </a:r>
          </a:p>
          <a:p>
            <a:pPr marL="0" indent="0">
              <a:spcBef>
                <a:spcPts val="0"/>
              </a:spcBef>
              <a:buNone/>
            </a:pPr>
            <a:r>
              <a:rPr lang="sk-SK" sz="1000" dirty="0" smtClean="0">
                <a:latin typeface="Calibri" panose="020F0502020204030204" pitchFamily="34" charset="0"/>
                <a:cs typeface="Calibri" panose="020F0502020204030204" pitchFamily="34" charset="0"/>
              </a:rPr>
              <a:t>	• </a:t>
            </a:r>
            <a:r>
              <a:rPr lang="sk-SK" sz="1000" dirty="0">
                <a:latin typeface="Calibri" panose="020F0502020204030204" pitchFamily="34" charset="0"/>
                <a:cs typeface="Calibri" panose="020F0502020204030204" pitchFamily="34" charset="0"/>
              </a:rPr>
              <a:t>s platným stavebným povolením s vyznačenou právoplatnosťou, resp. </a:t>
            </a:r>
            <a:r>
              <a:rPr lang="sk-SK" sz="1000" dirty="0" smtClean="0">
                <a:latin typeface="Calibri" panose="020F0502020204030204" pitchFamily="34" charset="0"/>
                <a:cs typeface="Calibri" panose="020F0502020204030204" pitchFamily="34" charset="0"/>
              </a:rPr>
              <a:t>iným dokumentom </a:t>
            </a:r>
            <a:r>
              <a:rPr lang="sk-SK" sz="1000" dirty="0">
                <a:latin typeface="Calibri" panose="020F0502020204030204" pitchFamily="34" charset="0"/>
                <a:cs typeface="Calibri" panose="020F0502020204030204" pitchFamily="34" charset="0"/>
              </a:rPr>
              <a:t>podľa stavebného </a:t>
            </a:r>
            <a:r>
              <a:rPr lang="sk-SK" sz="1000" dirty="0" smtClean="0">
                <a:latin typeface="Calibri" panose="020F0502020204030204" pitchFamily="34" charset="0"/>
                <a:cs typeface="Calibri" panose="020F0502020204030204" pitchFamily="34" charset="0"/>
              </a:rPr>
              <a:t>	zákona</a:t>
            </a:r>
            <a:r>
              <a:rPr lang="sk-SK" sz="1000" dirty="0">
                <a:latin typeface="Calibri" panose="020F0502020204030204" pitchFamily="34" charset="0"/>
                <a:cs typeface="Calibri" panose="020F0502020204030204" pitchFamily="34" charset="0"/>
              </a:rPr>
              <a:t>, povoľujúcim realizáciu </a:t>
            </a:r>
            <a:r>
              <a:rPr lang="sk-SK" sz="1000" dirty="0" smtClean="0">
                <a:latin typeface="Calibri" panose="020F0502020204030204" pitchFamily="34" charset="0"/>
                <a:cs typeface="Calibri" panose="020F0502020204030204" pitchFamily="34" charset="0"/>
              </a:rPr>
              <a:t>aktivít projektu </a:t>
            </a:r>
            <a:r>
              <a:rPr lang="sk-SK" sz="1000" dirty="0">
                <a:latin typeface="Calibri" panose="020F0502020204030204" pitchFamily="34" charset="0"/>
                <a:cs typeface="Calibri" panose="020F0502020204030204" pitchFamily="34" charset="0"/>
              </a:rPr>
              <a:t>(ak je to relevantné);</a:t>
            </a:r>
          </a:p>
          <a:p>
            <a:pPr marL="0" indent="0">
              <a:spcBef>
                <a:spcPts val="0"/>
              </a:spcBef>
              <a:buNone/>
            </a:pPr>
            <a:r>
              <a:rPr lang="sk-SK" sz="1000" dirty="0">
                <a:latin typeface="Calibri" panose="020F0502020204030204" pitchFamily="34" charset="0"/>
                <a:cs typeface="Calibri" panose="020F0502020204030204" pitchFamily="34" charset="0"/>
              </a:rPr>
              <a:t>6. aktuálne – vynaložené a realizované v oprávnenom období;</a:t>
            </a:r>
          </a:p>
          <a:p>
            <a:pPr marL="0" indent="0">
              <a:spcBef>
                <a:spcPts val="0"/>
              </a:spcBef>
              <a:buNone/>
            </a:pPr>
            <a:r>
              <a:rPr lang="sk-SK" sz="1000" dirty="0">
                <a:latin typeface="Calibri" panose="020F0502020204030204" pitchFamily="34" charset="0"/>
                <a:cs typeface="Calibri" panose="020F0502020204030204" pitchFamily="34" charset="0"/>
              </a:rPr>
              <a:t>7. originálne – t. j. sa navzájom neprekrývajú – na úhradu jednej a tej istej </a:t>
            </a:r>
            <a:r>
              <a:rPr lang="sk-SK" sz="1000" dirty="0" smtClean="0">
                <a:latin typeface="Calibri" panose="020F0502020204030204" pitchFamily="34" charset="0"/>
                <a:cs typeface="Calibri" panose="020F0502020204030204" pitchFamily="34" charset="0"/>
              </a:rPr>
              <a:t>položky nákladov </a:t>
            </a:r>
            <a:r>
              <a:rPr lang="sk-SK" sz="1000" dirty="0">
                <a:latin typeface="Calibri" panose="020F0502020204030204" pitchFamily="34" charset="0"/>
                <a:cs typeface="Calibri" panose="020F0502020204030204" pitchFamily="34" charset="0"/>
              </a:rPr>
              <a:t>(výdavkov) na ten istý projekt nie je možné použiť dotáciu z EF a </a:t>
            </a:r>
            <a:r>
              <a:rPr lang="sk-SK" sz="1000" dirty="0" smtClean="0">
                <a:latin typeface="Calibri" panose="020F0502020204030204" pitchFamily="34" charset="0"/>
                <a:cs typeface="Calibri" panose="020F0502020204030204" pitchFamily="34" charset="0"/>
              </a:rPr>
              <a:t>zároveň finančné </a:t>
            </a:r>
            <a:r>
              <a:rPr lang="sk-SK" sz="1000" dirty="0">
                <a:latin typeface="Calibri" panose="020F0502020204030204" pitchFamily="34" charset="0"/>
                <a:cs typeface="Calibri" panose="020F0502020204030204" pitchFamily="34" charset="0"/>
              </a:rPr>
              <a:t>prostriedky z iných podporných schém a programov;</a:t>
            </a:r>
          </a:p>
          <a:p>
            <a:pPr marL="0" indent="0">
              <a:spcBef>
                <a:spcPts val="0"/>
              </a:spcBef>
              <a:buNone/>
            </a:pPr>
            <a:r>
              <a:rPr lang="sk-SK" sz="1000" dirty="0">
                <a:latin typeface="Calibri" panose="020F0502020204030204" pitchFamily="34" charset="0"/>
                <a:cs typeface="Calibri" panose="020F0502020204030204" pitchFamily="34" charset="0"/>
              </a:rPr>
              <a:t>8. identifikovateľné a preukázateľné a musia byť doložené účtovnými dokladmi, </a:t>
            </a:r>
            <a:r>
              <a:rPr lang="sk-SK" sz="1000" dirty="0" smtClean="0">
                <a:latin typeface="Calibri" panose="020F0502020204030204" pitchFamily="34" charset="0"/>
                <a:cs typeface="Calibri" panose="020F0502020204030204" pitchFamily="34" charset="0"/>
              </a:rPr>
              <a:t>ktoré sú </a:t>
            </a:r>
            <a:r>
              <a:rPr lang="sk-SK" sz="1000" dirty="0">
                <a:latin typeface="Calibri" panose="020F0502020204030204" pitchFamily="34" charset="0"/>
                <a:cs typeface="Calibri" panose="020F0502020204030204" pitchFamily="34" charset="0"/>
              </a:rPr>
              <a:t>riadne evidované u príjemcu dotácie v súlade s platnou legislatívou;</a:t>
            </a:r>
          </a:p>
          <a:p>
            <a:pPr marL="0" indent="0">
              <a:spcBef>
                <a:spcPts val="0"/>
              </a:spcBef>
              <a:buNone/>
            </a:pPr>
            <a:r>
              <a:rPr lang="sk-SK" sz="1000" dirty="0">
                <a:latin typeface="Calibri" panose="020F0502020204030204" pitchFamily="34" charset="0"/>
                <a:cs typeface="Calibri" panose="020F0502020204030204" pitchFamily="34" charset="0"/>
              </a:rPr>
              <a:t>9. dodané/poskytnuté tretími stranami (dodávateľom/-i) vybranými na </a:t>
            </a:r>
            <a:r>
              <a:rPr lang="sk-SK" sz="1000" dirty="0" smtClean="0">
                <a:latin typeface="Calibri" panose="020F0502020204030204" pitchFamily="34" charset="0"/>
                <a:cs typeface="Calibri" panose="020F0502020204030204" pitchFamily="34" charset="0"/>
              </a:rPr>
              <a:t>základe otvoreného</a:t>
            </a:r>
            <a:r>
              <a:rPr lang="sk-SK" sz="1000" dirty="0">
                <a:latin typeface="Calibri" panose="020F0502020204030204" pitchFamily="34" charset="0"/>
                <a:cs typeface="Calibri" panose="020F0502020204030204" pitchFamily="34" charset="0"/>
              </a:rPr>
              <a:t>, transparentného a nediskriminačného verejného obstarávania, </a:t>
            </a:r>
            <a:r>
              <a:rPr lang="sk-SK" sz="1000" dirty="0" smtClean="0">
                <a:latin typeface="Calibri" panose="020F0502020204030204" pitchFamily="34" charset="0"/>
                <a:cs typeface="Calibri" panose="020F0502020204030204" pitchFamily="34" charset="0"/>
              </a:rPr>
              <a:t>ktoré bude </a:t>
            </a:r>
            <a:r>
              <a:rPr lang="sk-SK" sz="1000" dirty="0">
                <a:latin typeface="Calibri" panose="020F0502020204030204" pitchFamily="34" charset="0"/>
                <a:cs typeface="Calibri" panose="020F0502020204030204" pitchFamily="34" charset="0"/>
              </a:rPr>
              <a:t>v súlade so zákonom o verejnom obstarávaní, resp. všeobecne </a:t>
            </a:r>
            <a:r>
              <a:rPr lang="sk-SK" sz="1000" dirty="0" smtClean="0">
                <a:latin typeface="Calibri" panose="020F0502020204030204" pitchFamily="34" charset="0"/>
                <a:cs typeface="Calibri" panose="020F0502020204030204" pitchFamily="34" charset="0"/>
              </a:rPr>
              <a:t>záväzným právnym </a:t>
            </a:r>
            <a:r>
              <a:rPr lang="sk-SK" sz="1000" dirty="0">
                <a:latin typeface="Calibri" panose="020F0502020204030204" pitchFamily="34" charset="0"/>
                <a:cs typeface="Calibri" panose="020F0502020204030204" pitchFamily="34" charset="0"/>
              </a:rPr>
              <a:t>predpisom upravujúcim verejné obstarávanie, ktorý nadobudne </a:t>
            </a:r>
            <a:r>
              <a:rPr lang="sk-SK" sz="1000" dirty="0" smtClean="0">
                <a:latin typeface="Calibri" panose="020F0502020204030204" pitchFamily="34" charset="0"/>
                <a:cs typeface="Calibri" panose="020F0502020204030204" pitchFamily="34" charset="0"/>
              </a:rPr>
              <a:t>platnosť a </a:t>
            </a:r>
            <a:r>
              <a:rPr lang="sk-SK" sz="1000" dirty="0">
                <a:latin typeface="Calibri" panose="020F0502020204030204" pitchFamily="34" charset="0"/>
                <a:cs typeface="Calibri" panose="020F0502020204030204" pitchFamily="34" charset="0"/>
              </a:rPr>
              <a:t>účinnosť po zverejnení tejto špecifikácie činností (napríklad na základe </a:t>
            </a:r>
            <a:r>
              <a:rPr lang="sk-SK" sz="1000" dirty="0" smtClean="0">
                <a:latin typeface="Calibri" panose="020F0502020204030204" pitchFamily="34" charset="0"/>
                <a:cs typeface="Calibri" panose="020F0502020204030204" pitchFamily="34" charset="0"/>
              </a:rPr>
              <a:t>zmluvy o </a:t>
            </a:r>
            <a:r>
              <a:rPr lang="sk-SK" sz="1000" dirty="0">
                <a:latin typeface="Calibri" panose="020F0502020204030204" pitchFamily="34" charset="0"/>
                <a:cs typeface="Calibri" panose="020F0502020204030204" pitchFamily="34" charset="0"/>
              </a:rPr>
              <a:t>spolupráci, zmluvy o dielo, atď.);</a:t>
            </a:r>
          </a:p>
          <a:p>
            <a:pPr marL="0" indent="0">
              <a:spcBef>
                <a:spcPts val="0"/>
              </a:spcBef>
              <a:buNone/>
            </a:pPr>
            <a:r>
              <a:rPr lang="sk-SK" sz="1000" dirty="0">
                <a:latin typeface="Calibri" panose="020F0502020204030204" pitchFamily="34" charset="0"/>
                <a:cs typeface="Calibri" panose="020F0502020204030204" pitchFamily="34" charset="0"/>
              </a:rPr>
              <a:t>10. na označenie projektu v zmysle zverejneného Dizajn manuálu pre </a:t>
            </a:r>
            <a:r>
              <a:rPr lang="sk-SK" sz="1000" dirty="0" smtClean="0">
                <a:latin typeface="Calibri" panose="020F0502020204030204" pitchFamily="34" charset="0"/>
                <a:cs typeface="Calibri" panose="020F0502020204030204" pitchFamily="34" charset="0"/>
              </a:rPr>
              <a:t>informovanie a </a:t>
            </a:r>
            <a:r>
              <a:rPr lang="sk-SK" sz="1000" dirty="0">
                <a:latin typeface="Calibri" panose="020F0502020204030204" pitchFamily="34" charset="0"/>
                <a:cs typeface="Calibri" panose="020F0502020204030204" pitchFamily="34" charset="0"/>
              </a:rPr>
              <a:t>publicitu v rámci oprávnených nákladov, maximálne </a:t>
            </a:r>
            <a:r>
              <a:rPr lang="sk-SK" sz="1000" b="1" dirty="0">
                <a:latin typeface="Calibri" panose="020F0502020204030204" pitchFamily="34" charset="0"/>
                <a:cs typeface="Calibri" panose="020F0502020204030204" pitchFamily="34" charset="0"/>
              </a:rPr>
              <a:t>do výšky 100 </a:t>
            </a:r>
            <a:r>
              <a:rPr lang="sk-SK" sz="1000" dirty="0">
                <a:latin typeface="Calibri" panose="020F0502020204030204" pitchFamily="34" charset="0"/>
                <a:cs typeface="Calibri" panose="020F0502020204030204" pitchFamily="34" charset="0"/>
              </a:rPr>
              <a:t>EUR;</a:t>
            </a:r>
          </a:p>
          <a:p>
            <a:pPr marL="0" indent="0">
              <a:spcBef>
                <a:spcPts val="0"/>
              </a:spcBef>
              <a:buNone/>
            </a:pPr>
            <a:r>
              <a:rPr lang="sk-SK" sz="1000" dirty="0">
                <a:latin typeface="Calibri" panose="020F0502020204030204" pitchFamily="34" charset="0"/>
                <a:cs typeface="Calibri" panose="020F0502020204030204" pitchFamily="34" charset="0"/>
              </a:rPr>
              <a:t>11. na stavebné práce;</a:t>
            </a:r>
          </a:p>
          <a:p>
            <a:pPr marL="0" indent="0">
              <a:spcBef>
                <a:spcPts val="0"/>
              </a:spcBef>
              <a:buNone/>
            </a:pPr>
            <a:r>
              <a:rPr lang="sk-SK" sz="1000" dirty="0">
                <a:latin typeface="Calibri" panose="020F0502020204030204" pitchFamily="34" charset="0"/>
                <a:cs typeface="Calibri" panose="020F0502020204030204" pitchFamily="34" charset="0"/>
              </a:rPr>
              <a:t>12. nájom a prenájom priestorov na realizáciu projektu;</a:t>
            </a:r>
          </a:p>
          <a:p>
            <a:pPr marL="0" indent="0">
              <a:spcBef>
                <a:spcPts val="0"/>
              </a:spcBef>
              <a:buNone/>
            </a:pPr>
            <a:r>
              <a:rPr lang="sk-SK" sz="1000" dirty="0">
                <a:latin typeface="Calibri" panose="020F0502020204030204" pitchFamily="34" charset="0"/>
                <a:cs typeface="Calibri" panose="020F0502020204030204" pitchFamily="34" charset="0"/>
              </a:rPr>
              <a:t>13. na informačno-komunikačné technológie (nákup notebookov, prístrojov a zariadení</a:t>
            </a:r>
            <a:r>
              <a:rPr lang="sk-SK" sz="1000" dirty="0" smtClean="0">
                <a:latin typeface="Calibri" panose="020F0502020204030204" pitchFamily="34" charset="0"/>
                <a:cs typeface="Calibri" panose="020F0502020204030204" pitchFamily="34" charset="0"/>
              </a:rPr>
              <a:t>, didaktických </a:t>
            </a:r>
            <a:r>
              <a:rPr lang="sk-SK" sz="1000" dirty="0">
                <a:latin typeface="Calibri" panose="020F0502020204030204" pitchFamily="34" charset="0"/>
                <a:cs typeface="Calibri" panose="020F0502020204030204" pitchFamily="34" charset="0"/>
              </a:rPr>
              <a:t>pomôcok);</a:t>
            </a:r>
          </a:p>
          <a:p>
            <a:pPr marL="0" indent="0">
              <a:spcBef>
                <a:spcPts val="0"/>
              </a:spcBef>
              <a:buNone/>
            </a:pPr>
            <a:r>
              <a:rPr lang="sk-SK" sz="1000" dirty="0">
                <a:latin typeface="Calibri" panose="020F0502020204030204" pitchFamily="34" charset="0"/>
                <a:cs typeface="Calibri" panose="020F0502020204030204" pitchFamily="34" charset="0"/>
              </a:rPr>
              <a:t>14. dopravné náklady – zabezpečenie prepravy v rámci jednotlivých aktivít </a:t>
            </a:r>
            <a:r>
              <a:rPr lang="sk-SK" sz="1000" dirty="0" smtClean="0">
                <a:latin typeface="Calibri" panose="020F0502020204030204" pitchFamily="34" charset="0"/>
                <a:cs typeface="Calibri" panose="020F0502020204030204" pitchFamily="34" charset="0"/>
              </a:rPr>
              <a:t>formou služby </a:t>
            </a:r>
            <a:r>
              <a:rPr lang="sk-SK" sz="1000" dirty="0">
                <a:latin typeface="Calibri" panose="020F0502020204030204" pitchFamily="34" charset="0"/>
                <a:cs typeface="Calibri" panose="020F0502020204030204" pitchFamily="34" charset="0"/>
              </a:rPr>
              <a:t>maximálne </a:t>
            </a:r>
            <a:r>
              <a:rPr lang="sk-SK" sz="1000" b="1" dirty="0">
                <a:latin typeface="Calibri" panose="020F0502020204030204" pitchFamily="34" charset="0"/>
                <a:cs typeface="Calibri" panose="020F0502020204030204" pitchFamily="34" charset="0"/>
              </a:rPr>
              <a:t>do výšky 400 </a:t>
            </a:r>
            <a:r>
              <a:rPr lang="sk-SK" sz="1000" dirty="0">
                <a:latin typeface="Calibri" panose="020F0502020204030204" pitchFamily="34" charset="0"/>
                <a:cs typeface="Calibri" panose="020F0502020204030204" pitchFamily="34" charset="0"/>
              </a:rPr>
              <a:t>EUR;</a:t>
            </a:r>
          </a:p>
          <a:p>
            <a:pPr marL="0" indent="0">
              <a:spcBef>
                <a:spcPts val="0"/>
              </a:spcBef>
              <a:buNone/>
            </a:pPr>
            <a:r>
              <a:rPr lang="sk-SK" sz="1000" dirty="0">
                <a:latin typeface="Calibri" panose="020F0502020204030204" pitchFamily="34" charset="0"/>
                <a:cs typeface="Calibri" panose="020F0502020204030204" pitchFamily="34" charset="0"/>
              </a:rPr>
              <a:t>15. na obstaranie nehmotného majetku (softvér, licencie);</a:t>
            </a:r>
          </a:p>
          <a:p>
            <a:pPr marL="0" indent="0">
              <a:spcBef>
                <a:spcPts val="0"/>
              </a:spcBef>
              <a:buNone/>
            </a:pPr>
            <a:r>
              <a:rPr lang="sk-SK" sz="1000" dirty="0">
                <a:latin typeface="Calibri" panose="020F0502020204030204" pitchFamily="34" charset="0"/>
                <a:cs typeface="Calibri" panose="020F0502020204030204" pitchFamily="34" charset="0"/>
              </a:rPr>
              <a:t>16. na programovanie web stránky, grafický dizajn web stránky;</a:t>
            </a:r>
          </a:p>
          <a:p>
            <a:pPr marL="0" indent="0">
              <a:spcBef>
                <a:spcPts val="0"/>
              </a:spcBef>
              <a:buNone/>
            </a:pPr>
            <a:r>
              <a:rPr lang="sk-SK" sz="1000" dirty="0">
                <a:latin typeface="Calibri" panose="020F0502020204030204" pitchFamily="34" charset="0"/>
                <a:cs typeface="Calibri" panose="020F0502020204030204" pitchFamily="34" charset="0"/>
              </a:rPr>
              <a:t>17. náklady uhradené v hotovosti.</a:t>
            </a:r>
          </a:p>
        </p:txBody>
      </p:sp>
      <p:pic>
        <p:nvPicPr>
          <p:cNvPr id="4" name="Obrázok 3"/>
          <p:cNvPicPr>
            <a:picLocks noChangeAspect="1"/>
          </p:cNvPicPr>
          <p:nvPr/>
        </p:nvPicPr>
        <p:blipFill>
          <a:blip r:embed="rId2"/>
          <a:stretch>
            <a:fillRect/>
          </a:stretch>
        </p:blipFill>
        <p:spPr>
          <a:xfrm>
            <a:off x="609599" y="2204864"/>
            <a:ext cx="1355013" cy="2232248"/>
          </a:xfrm>
          <a:prstGeom prst="rect">
            <a:avLst/>
          </a:prstGeom>
        </p:spPr>
      </p:pic>
    </p:spTree>
    <p:extLst>
      <p:ext uri="{BB962C8B-B14F-4D97-AF65-F5344CB8AC3E}">
        <p14:creationId xmlns:p14="http://schemas.microsoft.com/office/powerpoint/2010/main" val="4028047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599" y="609600"/>
            <a:ext cx="1730153" cy="1163216"/>
          </a:xfrm>
        </p:spPr>
        <p:txBody>
          <a:bodyPr>
            <a:normAutofit/>
          </a:bodyPr>
          <a:lstStyle/>
          <a:p>
            <a:r>
              <a:rPr lang="sk-SK" sz="1400" b="1" dirty="0">
                <a:solidFill>
                  <a:srgbClr val="42AA32"/>
                </a:solidFill>
                <a:latin typeface="Calibri" panose="020F0502020204030204" pitchFamily="34" charset="0"/>
                <a:cs typeface="Calibri" panose="020F0502020204030204" pitchFamily="34" charset="0"/>
              </a:rPr>
              <a:t>Za </a:t>
            </a:r>
            <a:r>
              <a:rPr lang="sk-SK" sz="1400" b="1" dirty="0" smtClean="0">
                <a:solidFill>
                  <a:srgbClr val="42AA32"/>
                </a:solidFill>
                <a:latin typeface="Calibri" panose="020F0502020204030204" pitchFamily="34" charset="0"/>
                <a:cs typeface="Calibri" panose="020F0502020204030204" pitchFamily="34" charset="0"/>
              </a:rPr>
              <a:t>neoprávnené </a:t>
            </a:r>
            <a:r>
              <a:rPr lang="sk-SK" sz="1400" b="1" dirty="0">
                <a:solidFill>
                  <a:srgbClr val="42AA32"/>
                </a:solidFill>
                <a:latin typeface="Calibri" panose="020F0502020204030204" pitchFamily="34" charset="0"/>
                <a:cs typeface="Calibri" panose="020F0502020204030204" pitchFamily="34" charset="0"/>
              </a:rPr>
              <a:t>náklady sa považujú </a:t>
            </a:r>
            <a:r>
              <a:rPr lang="sk-SK" sz="1400" b="1" dirty="0" smtClean="0">
                <a:solidFill>
                  <a:srgbClr val="42AA32"/>
                </a:solidFill>
                <a:latin typeface="Calibri" panose="020F0502020204030204" pitchFamily="34" charset="0"/>
                <a:cs typeface="Calibri" panose="020F0502020204030204" pitchFamily="34" charset="0"/>
              </a:rPr>
              <a:t>náklady</a:t>
            </a:r>
            <a:r>
              <a:rPr lang="sk-SK" sz="1400" b="1" dirty="0">
                <a:solidFill>
                  <a:srgbClr val="42AA32"/>
                </a:solidFill>
                <a:latin typeface="Calibri" panose="020F0502020204030204" pitchFamily="34" charset="0"/>
                <a:cs typeface="Calibri" panose="020F0502020204030204" pitchFamily="34" charset="0"/>
              </a:rPr>
              <a:t>:</a:t>
            </a:r>
            <a:r>
              <a:rPr lang="sk-SK" sz="1400" b="1" dirty="0">
                <a:latin typeface="Calibri" panose="020F0502020204030204" pitchFamily="34" charset="0"/>
                <a:cs typeface="Calibri" panose="020F0502020204030204" pitchFamily="34" charset="0"/>
              </a:rPr>
              <a:t/>
            </a:r>
            <a:br>
              <a:rPr lang="sk-SK" sz="1400" b="1" dirty="0">
                <a:latin typeface="Calibri" panose="020F0502020204030204" pitchFamily="34" charset="0"/>
                <a:cs typeface="Calibri" panose="020F0502020204030204" pitchFamily="34" charset="0"/>
              </a:rPr>
            </a:br>
            <a:endParaRPr lang="sk-SK" sz="1400" dirty="0"/>
          </a:p>
        </p:txBody>
      </p:sp>
      <p:sp>
        <p:nvSpPr>
          <p:cNvPr id="3" name="Zástupný objekt pre obsah 2"/>
          <p:cNvSpPr>
            <a:spLocks noGrp="1"/>
          </p:cNvSpPr>
          <p:nvPr>
            <p:ph idx="1"/>
          </p:nvPr>
        </p:nvSpPr>
        <p:spPr>
          <a:xfrm>
            <a:off x="2339751" y="609600"/>
            <a:ext cx="5040561" cy="5431763"/>
          </a:xfrm>
        </p:spPr>
        <p:txBody>
          <a:bodyPr>
            <a:normAutofit fontScale="25000" lnSpcReduction="20000"/>
          </a:bodyPr>
          <a:lstStyle/>
          <a:p>
            <a:endParaRPr lang="sk-SK" dirty="0"/>
          </a:p>
          <a:p>
            <a:pPr marL="0" indent="0">
              <a:spcBef>
                <a:spcPts val="600"/>
              </a:spcBef>
              <a:buNone/>
            </a:pPr>
            <a:r>
              <a:rPr lang="sk-SK" sz="4000" dirty="0" smtClean="0"/>
              <a:t>1. daň z pridanej hodnoty – uvedené neplatí iba v prípade, ak príjemca dotácie EF preukáže, že nemá právo túto DPH odpočítať spôsobom podľa § 49 až 55e zákona o DPH, a že mu ani v súvislosti s touto DPH nevznikol nárok na nadmerný odpočet podľa § 79 zákona o DPH; </a:t>
            </a:r>
          </a:p>
          <a:p>
            <a:pPr marL="0" indent="0">
              <a:spcBef>
                <a:spcPts val="600"/>
              </a:spcBef>
              <a:buNone/>
            </a:pPr>
            <a:r>
              <a:rPr lang="sk-SK" sz="4000" dirty="0" smtClean="0"/>
              <a:t>2.náklady súvisiace s vydaním posudkov či recenzií pred vydaním tlačovín; </a:t>
            </a:r>
          </a:p>
          <a:p>
            <a:pPr marL="0" indent="0">
              <a:spcBef>
                <a:spcPts val="600"/>
              </a:spcBef>
              <a:buNone/>
            </a:pPr>
            <a:r>
              <a:rPr lang="sk-SK" sz="4000" dirty="0" smtClean="0"/>
              <a:t>3.náklady súvisiace s prípravou a vyhotovením projektovej dokumentácie; </a:t>
            </a:r>
          </a:p>
          <a:p>
            <a:pPr marL="0" indent="0">
              <a:spcBef>
                <a:spcPts val="600"/>
              </a:spcBef>
              <a:buNone/>
            </a:pPr>
            <a:r>
              <a:rPr lang="sk-SK" sz="4000" dirty="0" smtClean="0"/>
              <a:t>4.úroky z úverov a pôžičiek; </a:t>
            </a:r>
          </a:p>
          <a:p>
            <a:pPr marL="0" indent="0">
              <a:spcBef>
                <a:spcPts val="600"/>
              </a:spcBef>
              <a:buNone/>
            </a:pPr>
            <a:r>
              <a:rPr lang="sk-SK" sz="4000" dirty="0" smtClean="0"/>
              <a:t>5.leasing; </a:t>
            </a:r>
          </a:p>
          <a:p>
            <a:pPr marL="0" indent="0">
              <a:spcBef>
                <a:spcPts val="600"/>
              </a:spcBef>
              <a:buNone/>
            </a:pPr>
            <a:r>
              <a:rPr lang="sk-SK" sz="4000" dirty="0" smtClean="0"/>
              <a:t>6.poistné platené doma i v zahraničí, platené úroky, pokuty a penále; </a:t>
            </a:r>
          </a:p>
          <a:p>
            <a:pPr marL="0" indent="0">
              <a:spcBef>
                <a:spcPts val="600"/>
              </a:spcBef>
              <a:buNone/>
            </a:pPr>
            <a:r>
              <a:rPr lang="pl-PL" sz="4000" dirty="0" smtClean="0"/>
              <a:t>7.poplatky za bankové služby, colné poplatky a dane; </a:t>
            </a:r>
          </a:p>
          <a:p>
            <a:pPr marL="0" indent="0">
              <a:spcBef>
                <a:spcPts val="600"/>
              </a:spcBef>
              <a:buNone/>
            </a:pPr>
            <a:r>
              <a:rPr lang="pl-PL" sz="4000" dirty="0" smtClean="0"/>
              <a:t>8.náklady na obstaranie pozemkov a nehnuteľností; </a:t>
            </a:r>
          </a:p>
          <a:p>
            <a:pPr marL="0" indent="0">
              <a:spcBef>
                <a:spcPts val="600"/>
              </a:spcBef>
              <a:buNone/>
            </a:pPr>
            <a:r>
              <a:rPr lang="pl-PL" sz="4000" dirty="0" smtClean="0"/>
              <a:t>9.náklady na obstaranie dopravných prostriedkov a dopravných zariadení; </a:t>
            </a:r>
          </a:p>
          <a:p>
            <a:pPr marL="0" indent="0">
              <a:spcBef>
                <a:spcPts val="600"/>
              </a:spcBef>
              <a:buNone/>
            </a:pPr>
            <a:r>
              <a:rPr lang="pl-PL" sz="4000" dirty="0" smtClean="0"/>
              <a:t>10.náklady na revízne správy; </a:t>
            </a:r>
          </a:p>
          <a:p>
            <a:pPr marL="0" indent="0">
              <a:spcBef>
                <a:spcPts val="600"/>
              </a:spcBef>
              <a:buNone/>
            </a:pPr>
            <a:r>
              <a:rPr lang="sk-SK" sz="4000" dirty="0" smtClean="0"/>
              <a:t>11.náklady na stavebný dozor, autorský dozor; </a:t>
            </a:r>
          </a:p>
          <a:p>
            <a:pPr marL="0" indent="0">
              <a:spcBef>
                <a:spcPts val="600"/>
              </a:spcBef>
              <a:buNone/>
            </a:pPr>
            <a:r>
              <a:rPr lang="sk-SK" sz="4000" dirty="0" smtClean="0"/>
              <a:t>12.náklady vynaložené na obstaranie použitého hmotného majetku; </a:t>
            </a:r>
          </a:p>
          <a:p>
            <a:pPr marL="0" indent="0">
              <a:spcBef>
                <a:spcPts val="600"/>
              </a:spcBef>
              <a:buNone/>
            </a:pPr>
            <a:r>
              <a:rPr lang="sk-SK" sz="4000" dirty="0" smtClean="0"/>
              <a:t>13.prevádzkové náklady (vodné, stočné, energie, pohonné hmoty, poštovné, telekomunikačné služby internetové služby, platená inzercia a reklama); </a:t>
            </a:r>
          </a:p>
          <a:p>
            <a:pPr marL="0" indent="0">
              <a:spcBef>
                <a:spcPts val="600"/>
              </a:spcBef>
              <a:buNone/>
            </a:pPr>
            <a:r>
              <a:rPr lang="sk-SK" sz="4000" dirty="0" smtClean="0"/>
              <a:t>14.náklady na obstaranie nehmotného majetku (predmet duševného vlastníctva, patenty); </a:t>
            </a:r>
          </a:p>
          <a:p>
            <a:pPr marL="0" indent="0">
              <a:spcBef>
                <a:spcPts val="600"/>
              </a:spcBef>
              <a:buNone/>
            </a:pPr>
            <a:r>
              <a:rPr lang="sk-SK" sz="4000" dirty="0" smtClean="0"/>
              <a:t>15.náklady vynaložené v súvislosti s vypracovaním žiadosti o dotáciu a projektovým riadením; </a:t>
            </a:r>
          </a:p>
          <a:p>
            <a:pPr marL="0" indent="0">
              <a:spcBef>
                <a:spcPts val="600"/>
              </a:spcBef>
              <a:buNone/>
            </a:pPr>
            <a:r>
              <a:rPr lang="sk-SK" sz="4000" dirty="0" smtClean="0"/>
              <a:t>16.náklady na občerstvenie; </a:t>
            </a:r>
          </a:p>
          <a:p>
            <a:pPr marL="0" indent="0">
              <a:spcBef>
                <a:spcPts val="600"/>
              </a:spcBef>
              <a:buNone/>
            </a:pPr>
            <a:r>
              <a:rPr lang="sk-SK" sz="4000" dirty="0" smtClean="0"/>
              <a:t>17.všetky osobné náklady (mzdy, vrátane dohôd o vykonaní práce mimo pracovného pomeru a pracovnej činnosti); </a:t>
            </a:r>
          </a:p>
          <a:p>
            <a:pPr marL="0" indent="0">
              <a:spcBef>
                <a:spcPts val="600"/>
              </a:spcBef>
              <a:buNone/>
            </a:pPr>
            <a:r>
              <a:rPr lang="sk-SK" sz="4000" dirty="0" smtClean="0"/>
              <a:t>18.náklady na obstaranie už použitých resp. repasovaných strojov prístrojov a zariadení; </a:t>
            </a:r>
          </a:p>
          <a:p>
            <a:pPr marL="0" indent="0">
              <a:spcBef>
                <a:spcPts val="600"/>
              </a:spcBef>
              <a:buNone/>
            </a:pPr>
            <a:r>
              <a:rPr lang="sk-SK" sz="4000" dirty="0" smtClean="0"/>
              <a:t>19.náklady vynaložené a uhradené mimo oprávneného obdobia; </a:t>
            </a:r>
          </a:p>
          <a:p>
            <a:pPr marL="0" indent="0">
              <a:spcBef>
                <a:spcPts val="600"/>
              </a:spcBef>
              <a:buNone/>
            </a:pPr>
            <a:r>
              <a:rPr lang="sk-SK" sz="4000" dirty="0" smtClean="0"/>
              <a:t>20.ľ</a:t>
            </a:r>
            <a:r>
              <a:rPr lang="pt-BR" sz="4000" dirty="0" smtClean="0"/>
              <a:t>iné náklady priamo nesúvisiace s projektom. </a:t>
            </a:r>
          </a:p>
          <a:p>
            <a:pPr marL="0" indent="0">
              <a:buNone/>
            </a:pPr>
            <a:r>
              <a:rPr lang="sk-SK" sz="2500" dirty="0"/>
              <a:t>	</a:t>
            </a:r>
          </a:p>
          <a:p>
            <a:endParaRPr lang="sk-SK" dirty="0"/>
          </a:p>
        </p:txBody>
      </p:sp>
      <p:pic>
        <p:nvPicPr>
          <p:cNvPr id="4" name="Obrázok 3"/>
          <p:cNvPicPr>
            <a:picLocks noChangeAspect="1"/>
          </p:cNvPicPr>
          <p:nvPr/>
        </p:nvPicPr>
        <p:blipFill>
          <a:blip r:embed="rId2"/>
          <a:stretch>
            <a:fillRect/>
          </a:stretch>
        </p:blipFill>
        <p:spPr>
          <a:xfrm>
            <a:off x="613881" y="1587970"/>
            <a:ext cx="1581855" cy="2243462"/>
          </a:xfrm>
          <a:prstGeom prst="rect">
            <a:avLst/>
          </a:prstGeom>
        </p:spPr>
      </p:pic>
    </p:spTree>
    <p:extLst>
      <p:ext uri="{BB962C8B-B14F-4D97-AF65-F5344CB8AC3E}">
        <p14:creationId xmlns:p14="http://schemas.microsoft.com/office/powerpoint/2010/main" val="3392250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54596" y="620688"/>
            <a:ext cx="1945196" cy="1296144"/>
          </a:xfrm>
        </p:spPr>
        <p:txBody>
          <a:bodyPr>
            <a:normAutofit/>
          </a:bodyPr>
          <a:lstStyle/>
          <a:p>
            <a:r>
              <a:rPr lang="sk-SK" sz="1400" dirty="0">
                <a:solidFill>
                  <a:srgbClr val="42AA32"/>
                </a:solidFill>
              </a:rPr>
              <a:t>K procesu </a:t>
            </a:r>
            <a:r>
              <a:rPr lang="sk-SK" sz="1400" dirty="0" err="1">
                <a:solidFill>
                  <a:srgbClr val="42AA32"/>
                </a:solidFill>
              </a:rPr>
              <a:t>zazmluvnenia</a:t>
            </a:r>
            <a:r>
              <a:rPr lang="sk-SK" sz="1400" dirty="0">
                <a:solidFill>
                  <a:srgbClr val="42AA32"/>
                </a:solidFill>
              </a:rPr>
              <a:t> doručí žiadateľ SAŽP </a:t>
            </a:r>
            <a:r>
              <a:rPr lang="sk-SK" sz="1400" b="1" dirty="0">
                <a:solidFill>
                  <a:srgbClr val="42AA32"/>
                </a:solidFill>
              </a:rPr>
              <a:t>ďalšie</a:t>
            </a:r>
            <a:r>
              <a:rPr lang="sk-SK" sz="1400" dirty="0">
                <a:solidFill>
                  <a:srgbClr val="42AA32"/>
                </a:solidFill>
              </a:rPr>
              <a:t> požadované doklady:</a:t>
            </a:r>
            <a:br>
              <a:rPr lang="sk-SK" sz="1400" dirty="0">
                <a:solidFill>
                  <a:srgbClr val="42AA32"/>
                </a:solidFill>
              </a:rPr>
            </a:br>
            <a:endParaRPr lang="sk-SK" sz="1400" b="1" dirty="0">
              <a:solidFill>
                <a:srgbClr val="42AA32"/>
              </a:solidFill>
              <a:latin typeface="Calibri" panose="020F0502020204030204" pitchFamily="34" charset="0"/>
              <a:cs typeface="Calibri" panose="020F0502020204030204" pitchFamily="34" charset="0"/>
            </a:endParaRPr>
          </a:p>
        </p:txBody>
      </p:sp>
      <p:sp>
        <p:nvSpPr>
          <p:cNvPr id="4" name="Obdĺžnik 3"/>
          <p:cNvSpPr/>
          <p:nvPr/>
        </p:nvSpPr>
        <p:spPr>
          <a:xfrm>
            <a:off x="2915816" y="764704"/>
            <a:ext cx="4032448" cy="3939540"/>
          </a:xfrm>
          <a:prstGeom prst="rect">
            <a:avLst/>
          </a:prstGeom>
        </p:spPr>
        <p:txBody>
          <a:bodyPr wrap="square">
            <a:spAutoFit/>
          </a:bodyPr>
          <a:lstStyle/>
          <a:p>
            <a:pPr marL="228600" indent="-228600">
              <a:buAutoNum type="alphaLcParenR"/>
            </a:pPr>
            <a:endParaRPr lang="sk-SK" sz="1000" dirty="0" smtClean="0">
              <a:latin typeface="Calibri" panose="020F0502020204030204" pitchFamily="34" charset="0"/>
              <a:cs typeface="Calibri" panose="020F0502020204030204" pitchFamily="34" charset="0"/>
            </a:endParaRPr>
          </a:p>
          <a:p>
            <a:pPr marL="228600" indent="-228600">
              <a:buAutoNum type="alphaLcParenR"/>
            </a:pPr>
            <a:endParaRPr lang="sk-SK" sz="1000" dirty="0">
              <a:latin typeface="Calibri" panose="020F0502020204030204" pitchFamily="34" charset="0"/>
              <a:cs typeface="Calibri" panose="020F0502020204030204" pitchFamily="34" charset="0"/>
            </a:endParaRPr>
          </a:p>
          <a:p>
            <a:pPr marL="228600" indent="-228600">
              <a:buAutoNum type="alphaLcParenR"/>
            </a:pPr>
            <a:endParaRPr lang="sk-SK" sz="1000" dirty="0" smtClean="0">
              <a:latin typeface="Calibri" panose="020F0502020204030204" pitchFamily="34" charset="0"/>
              <a:cs typeface="Calibri" panose="020F0502020204030204" pitchFamily="34" charset="0"/>
            </a:endParaRPr>
          </a:p>
          <a:p>
            <a:pPr marL="228600" indent="-228600">
              <a:buAutoNum type="alphaLcParenR"/>
            </a:pPr>
            <a:r>
              <a:rPr lang="sk-SK" sz="1000" dirty="0" smtClean="0">
                <a:solidFill>
                  <a:schemeClr val="bg1">
                    <a:lumMod val="50000"/>
                  </a:schemeClr>
                </a:solidFill>
                <a:latin typeface="Calibri" panose="020F0502020204030204" pitchFamily="34" charset="0"/>
                <a:cs typeface="Calibri" panose="020F0502020204030204" pitchFamily="34" charset="0"/>
              </a:rPr>
              <a:t>Stavebné </a:t>
            </a:r>
            <a:r>
              <a:rPr lang="sk-SK" sz="1000" dirty="0">
                <a:solidFill>
                  <a:schemeClr val="bg1">
                    <a:lumMod val="50000"/>
                  </a:schemeClr>
                </a:solidFill>
                <a:latin typeface="Calibri" panose="020F0502020204030204" pitchFamily="34" charset="0"/>
                <a:cs typeface="Calibri" panose="020F0502020204030204" pitchFamily="34" charset="0"/>
              </a:rPr>
              <a:t>povolenie alebo iný doklad povoľujúci realizáciu aktivít s vyznačením </a:t>
            </a:r>
            <a:r>
              <a:rPr lang="sk-SK" sz="1000" dirty="0" smtClean="0">
                <a:solidFill>
                  <a:schemeClr val="bg1">
                    <a:lumMod val="50000"/>
                  </a:schemeClr>
                </a:solidFill>
                <a:latin typeface="Calibri" panose="020F0502020204030204" pitchFamily="34" charset="0"/>
                <a:cs typeface="Calibri" panose="020F0502020204030204" pitchFamily="34" charset="0"/>
              </a:rPr>
              <a:t>právoplatnosti (ak </a:t>
            </a:r>
            <a:r>
              <a:rPr lang="sk-SK" sz="1000" dirty="0">
                <a:solidFill>
                  <a:schemeClr val="bg1">
                    <a:lumMod val="50000"/>
                  </a:schemeClr>
                </a:solidFill>
                <a:latin typeface="Calibri" panose="020F0502020204030204" pitchFamily="34" charset="0"/>
                <a:cs typeface="Calibri" panose="020F0502020204030204" pitchFamily="34" charset="0"/>
              </a:rPr>
              <a:t>relevantné</a:t>
            </a:r>
            <a:r>
              <a:rPr lang="sk-SK" sz="1000" dirty="0" smtClean="0">
                <a:solidFill>
                  <a:schemeClr val="bg1">
                    <a:lumMod val="50000"/>
                  </a:schemeClr>
                </a:solidFill>
                <a:latin typeface="Calibri" panose="020F0502020204030204" pitchFamily="34" charset="0"/>
                <a:cs typeface="Calibri" panose="020F0502020204030204" pitchFamily="34" charset="0"/>
              </a:rPr>
              <a:t>),</a:t>
            </a:r>
          </a:p>
          <a:p>
            <a:pPr marL="228600" indent="-228600">
              <a:buAutoNum type="alphaLcParenR"/>
            </a:pPr>
            <a:endParaRPr lang="sk-SK" sz="1000" dirty="0">
              <a:solidFill>
                <a:schemeClr val="bg1">
                  <a:lumMod val="50000"/>
                </a:schemeClr>
              </a:solidFill>
              <a:latin typeface="Calibri" panose="020F0502020204030204" pitchFamily="34" charset="0"/>
              <a:cs typeface="Calibri" panose="020F0502020204030204" pitchFamily="34" charset="0"/>
            </a:endParaRPr>
          </a:p>
          <a:p>
            <a:pPr marL="228600" indent="-228600">
              <a:buAutoNum type="alphaLcParenR" startAt="2"/>
            </a:pPr>
            <a:r>
              <a:rPr lang="sk-SK" sz="1000" dirty="0" smtClean="0">
                <a:solidFill>
                  <a:schemeClr val="bg1">
                    <a:lumMod val="50000"/>
                  </a:schemeClr>
                </a:solidFill>
                <a:latin typeface="Calibri" panose="020F0502020204030204" pitchFamily="34" charset="0"/>
                <a:cs typeface="Calibri" panose="020F0502020204030204" pitchFamily="34" charset="0"/>
              </a:rPr>
              <a:t>Vyjadrenie </a:t>
            </a:r>
            <a:r>
              <a:rPr lang="sk-SK" sz="1000" dirty="0">
                <a:solidFill>
                  <a:schemeClr val="bg1">
                    <a:lumMod val="50000"/>
                  </a:schemeClr>
                </a:solidFill>
                <a:latin typeface="Calibri" panose="020F0502020204030204" pitchFamily="34" charset="0"/>
                <a:cs typeface="Calibri" panose="020F0502020204030204" pitchFamily="34" charset="0"/>
              </a:rPr>
              <a:t>orgánu štátnej správy (ak relevantné</a:t>
            </a:r>
            <a:r>
              <a:rPr lang="sk-SK" sz="1000" dirty="0" smtClean="0">
                <a:solidFill>
                  <a:schemeClr val="bg1">
                    <a:lumMod val="50000"/>
                  </a:schemeClr>
                </a:solidFill>
                <a:latin typeface="Calibri" panose="020F0502020204030204" pitchFamily="34" charset="0"/>
                <a:cs typeface="Calibri" panose="020F0502020204030204" pitchFamily="34" charset="0"/>
              </a:rPr>
              <a:t>),</a:t>
            </a:r>
          </a:p>
          <a:p>
            <a:pPr marL="228600" indent="-228600">
              <a:buAutoNum type="alphaLcParenR" startAt="2"/>
            </a:pPr>
            <a:endParaRPr lang="sk-SK" sz="1000" dirty="0">
              <a:solidFill>
                <a:schemeClr val="bg1">
                  <a:lumMod val="50000"/>
                </a:schemeClr>
              </a:solidFill>
              <a:latin typeface="Calibri" panose="020F0502020204030204" pitchFamily="34" charset="0"/>
              <a:cs typeface="Calibri" panose="020F0502020204030204" pitchFamily="34" charset="0"/>
            </a:endParaRPr>
          </a:p>
          <a:p>
            <a:pPr marL="228600" indent="-228600">
              <a:buAutoNum type="alphaLcParenR" startAt="3"/>
            </a:pPr>
            <a:r>
              <a:rPr lang="sk-SK" sz="1000" dirty="0" smtClean="0">
                <a:solidFill>
                  <a:schemeClr val="bg1">
                    <a:lumMod val="50000"/>
                  </a:schemeClr>
                </a:solidFill>
                <a:latin typeface="Calibri" panose="020F0502020204030204" pitchFamily="34" charset="0"/>
                <a:cs typeface="Calibri" panose="020F0502020204030204" pitchFamily="34" charset="0"/>
              </a:rPr>
              <a:t>Projektová </a:t>
            </a:r>
            <a:r>
              <a:rPr lang="sk-SK" sz="1000" dirty="0">
                <a:solidFill>
                  <a:schemeClr val="bg1">
                    <a:lumMod val="50000"/>
                  </a:schemeClr>
                </a:solidFill>
                <a:latin typeface="Calibri" panose="020F0502020204030204" pitchFamily="34" charset="0"/>
                <a:cs typeface="Calibri" panose="020F0502020204030204" pitchFamily="34" charset="0"/>
              </a:rPr>
              <a:t>dokumentácia overená v stavebnom konaní (ak relevantné</a:t>
            </a:r>
            <a:r>
              <a:rPr lang="sk-SK" sz="1000" dirty="0" smtClean="0">
                <a:solidFill>
                  <a:schemeClr val="bg1">
                    <a:lumMod val="50000"/>
                  </a:schemeClr>
                </a:solidFill>
                <a:latin typeface="Calibri" panose="020F0502020204030204" pitchFamily="34" charset="0"/>
                <a:cs typeface="Calibri" panose="020F0502020204030204" pitchFamily="34" charset="0"/>
              </a:rPr>
              <a:t>),</a:t>
            </a:r>
          </a:p>
          <a:p>
            <a:pPr marL="228600" indent="-228600">
              <a:buAutoNum type="alphaLcParenR" startAt="3"/>
            </a:pPr>
            <a:endParaRPr lang="sk-SK" sz="1000" dirty="0">
              <a:solidFill>
                <a:schemeClr val="bg1">
                  <a:lumMod val="50000"/>
                </a:schemeClr>
              </a:solidFill>
              <a:latin typeface="Calibri" panose="020F0502020204030204" pitchFamily="34" charset="0"/>
              <a:cs typeface="Calibri" panose="020F0502020204030204" pitchFamily="34" charset="0"/>
            </a:endParaRPr>
          </a:p>
          <a:p>
            <a:pPr marL="228600" indent="-228600">
              <a:buAutoNum type="alphaLcParenR" startAt="4"/>
            </a:pPr>
            <a:r>
              <a:rPr lang="sk-SK" sz="1000" dirty="0" smtClean="0">
                <a:solidFill>
                  <a:schemeClr val="bg1">
                    <a:lumMod val="50000"/>
                  </a:schemeClr>
                </a:solidFill>
                <a:latin typeface="Calibri" panose="020F0502020204030204" pitchFamily="34" charset="0"/>
                <a:cs typeface="Calibri" panose="020F0502020204030204" pitchFamily="34" charset="0"/>
              </a:rPr>
              <a:t>Situačný </a:t>
            </a:r>
            <a:r>
              <a:rPr lang="sk-SK" sz="1000" dirty="0">
                <a:solidFill>
                  <a:schemeClr val="bg1">
                    <a:lumMod val="50000"/>
                  </a:schemeClr>
                </a:solidFill>
                <a:latin typeface="Calibri" panose="020F0502020204030204" pitchFamily="34" charset="0"/>
                <a:cs typeface="Calibri" panose="020F0502020204030204" pitchFamily="34" charset="0"/>
              </a:rPr>
              <a:t>výkres overený stavebným úradom (ak relevantné</a:t>
            </a:r>
            <a:r>
              <a:rPr lang="sk-SK" sz="1000" dirty="0" smtClean="0">
                <a:solidFill>
                  <a:schemeClr val="bg1">
                    <a:lumMod val="50000"/>
                  </a:schemeClr>
                </a:solidFill>
                <a:latin typeface="Calibri" panose="020F0502020204030204" pitchFamily="34" charset="0"/>
                <a:cs typeface="Calibri" panose="020F0502020204030204" pitchFamily="34" charset="0"/>
              </a:rPr>
              <a:t>),</a:t>
            </a:r>
          </a:p>
          <a:p>
            <a:pPr marL="228600" indent="-228600">
              <a:buAutoNum type="alphaLcParenR" startAt="4"/>
            </a:pPr>
            <a:endParaRPr lang="sk-SK" sz="1000" dirty="0">
              <a:solidFill>
                <a:schemeClr val="bg1">
                  <a:lumMod val="50000"/>
                </a:schemeClr>
              </a:solidFill>
              <a:latin typeface="Calibri" panose="020F0502020204030204" pitchFamily="34" charset="0"/>
              <a:cs typeface="Calibri" panose="020F0502020204030204" pitchFamily="34" charset="0"/>
            </a:endParaRPr>
          </a:p>
          <a:p>
            <a:pPr marL="228600" indent="-228600">
              <a:buAutoNum type="alphaLcParenR" startAt="5"/>
            </a:pPr>
            <a:r>
              <a:rPr lang="sk-SK" sz="1000" dirty="0" smtClean="0">
                <a:solidFill>
                  <a:schemeClr val="bg1">
                    <a:lumMod val="50000"/>
                  </a:schemeClr>
                </a:solidFill>
                <a:latin typeface="Calibri" panose="020F0502020204030204" pitchFamily="34" charset="0"/>
                <a:cs typeface="Calibri" panose="020F0502020204030204" pitchFamily="34" charset="0"/>
              </a:rPr>
              <a:t>Kumulatívne </a:t>
            </a:r>
            <a:r>
              <a:rPr lang="sk-SK" sz="1000" dirty="0">
                <a:solidFill>
                  <a:schemeClr val="bg1">
                    <a:lumMod val="50000"/>
                  </a:schemeClr>
                </a:solidFill>
                <a:latin typeface="Calibri" panose="020F0502020204030204" pitchFamily="34" charset="0"/>
                <a:cs typeface="Calibri" panose="020F0502020204030204" pitchFamily="34" charset="0"/>
              </a:rPr>
              <a:t>čestné vyhlásenie príjemcu k výberu dodávateľov, reálnosti položiek v rozpočte</a:t>
            </a:r>
            <a:r>
              <a:rPr lang="sk-SK" sz="1000" dirty="0" smtClean="0">
                <a:solidFill>
                  <a:schemeClr val="bg1">
                    <a:lumMod val="50000"/>
                  </a:schemeClr>
                </a:solidFill>
                <a:latin typeface="Calibri" panose="020F0502020204030204" pitchFamily="34" charset="0"/>
                <a:cs typeface="Calibri" panose="020F0502020204030204" pitchFamily="34" charset="0"/>
              </a:rPr>
              <a:t>, o </a:t>
            </a:r>
            <a:r>
              <a:rPr lang="sk-SK" sz="1000" dirty="0">
                <a:solidFill>
                  <a:schemeClr val="bg1">
                    <a:lumMod val="50000"/>
                  </a:schemeClr>
                </a:solidFill>
                <a:latin typeface="Calibri" panose="020F0502020204030204" pitchFamily="34" charset="0"/>
                <a:cs typeface="Calibri" panose="020F0502020204030204" pitchFamily="34" charset="0"/>
              </a:rPr>
              <a:t>neprítomnosti konfliktu záujmov a k zabezpečeniu spolufinancovania z iných zdrojov</a:t>
            </a:r>
            <a:r>
              <a:rPr lang="sk-SK" sz="1000" dirty="0" smtClean="0">
                <a:solidFill>
                  <a:schemeClr val="bg1">
                    <a:lumMod val="50000"/>
                  </a:schemeClr>
                </a:solidFill>
                <a:latin typeface="Calibri" panose="020F0502020204030204" pitchFamily="34" charset="0"/>
                <a:cs typeface="Calibri" panose="020F0502020204030204" pitchFamily="34" charset="0"/>
              </a:rPr>
              <a:t>, k </a:t>
            </a:r>
            <a:r>
              <a:rPr lang="sk-SK" sz="1000" dirty="0">
                <a:solidFill>
                  <a:schemeClr val="bg1">
                    <a:lumMod val="50000"/>
                  </a:schemeClr>
                </a:solidFill>
                <a:latin typeface="Calibri" panose="020F0502020204030204" pitchFamily="34" charset="0"/>
                <a:cs typeface="Calibri" panose="020F0502020204030204" pitchFamily="34" charset="0"/>
              </a:rPr>
              <a:t>neuplatneniu si práva na odpočítanie DPH</a:t>
            </a:r>
            <a:r>
              <a:rPr lang="sk-SK" sz="1000" dirty="0" smtClean="0">
                <a:solidFill>
                  <a:schemeClr val="bg1">
                    <a:lumMod val="50000"/>
                  </a:schemeClr>
                </a:solidFill>
                <a:latin typeface="Calibri" panose="020F0502020204030204" pitchFamily="34" charset="0"/>
                <a:cs typeface="Calibri" panose="020F0502020204030204" pitchFamily="34" charset="0"/>
              </a:rPr>
              <a:t>,</a:t>
            </a:r>
          </a:p>
          <a:p>
            <a:pPr marL="228600" indent="-228600">
              <a:buAutoNum type="alphaLcParenR" startAt="5"/>
            </a:pPr>
            <a:endParaRPr lang="sk-SK" sz="1000" dirty="0">
              <a:solidFill>
                <a:schemeClr val="bg1">
                  <a:lumMod val="50000"/>
                </a:schemeClr>
              </a:solidFill>
              <a:latin typeface="Calibri" panose="020F0502020204030204" pitchFamily="34" charset="0"/>
              <a:cs typeface="Calibri" panose="020F0502020204030204" pitchFamily="34" charset="0"/>
            </a:endParaRPr>
          </a:p>
          <a:p>
            <a:r>
              <a:rPr lang="sk-SK" sz="1000" dirty="0">
                <a:solidFill>
                  <a:schemeClr val="bg1">
                    <a:lumMod val="50000"/>
                  </a:schemeClr>
                </a:solidFill>
                <a:latin typeface="Calibri" panose="020F0502020204030204" pitchFamily="34" charset="0"/>
                <a:cs typeface="Calibri" panose="020F0502020204030204" pitchFamily="34" charset="0"/>
              </a:rPr>
              <a:t>f</a:t>
            </a:r>
            <a:r>
              <a:rPr lang="sk-SK" sz="1000" dirty="0" smtClean="0">
                <a:solidFill>
                  <a:schemeClr val="bg1">
                    <a:lumMod val="50000"/>
                  </a:schemeClr>
                </a:solidFill>
                <a:latin typeface="Calibri" panose="020F0502020204030204" pitchFamily="34" charset="0"/>
                <a:cs typeface="Calibri" panose="020F0502020204030204" pitchFamily="34" charset="0"/>
              </a:rPr>
              <a:t>)     Doklad </a:t>
            </a:r>
            <a:r>
              <a:rPr lang="sk-SK" sz="1000" dirty="0">
                <a:solidFill>
                  <a:schemeClr val="bg1">
                    <a:lumMod val="50000"/>
                  </a:schemeClr>
                </a:solidFill>
                <a:latin typeface="Calibri" panose="020F0502020204030204" pitchFamily="34" charset="0"/>
                <a:cs typeface="Calibri" panose="020F0502020204030204" pitchFamily="34" charset="0"/>
              </a:rPr>
              <a:t>o zriadení samostatného neúročeného bankového účtu určeného pre </a:t>
            </a:r>
            <a:r>
              <a:rPr lang="sk-SK" sz="1000" dirty="0" smtClean="0">
                <a:solidFill>
                  <a:schemeClr val="bg1">
                    <a:lumMod val="50000"/>
                  </a:schemeClr>
                </a:solidFill>
                <a:latin typeface="Calibri" panose="020F0502020204030204" pitchFamily="34" charset="0"/>
                <a:cs typeface="Calibri" panose="020F0502020204030204" pitchFamily="34" charset="0"/>
              </a:rPr>
              <a:t> dotáciu,</a:t>
            </a:r>
          </a:p>
          <a:p>
            <a:endParaRPr lang="sk-SK" sz="1000" dirty="0">
              <a:solidFill>
                <a:schemeClr val="bg1">
                  <a:lumMod val="50000"/>
                </a:schemeClr>
              </a:solidFill>
              <a:latin typeface="Calibri" panose="020F0502020204030204" pitchFamily="34" charset="0"/>
              <a:cs typeface="Calibri" panose="020F0502020204030204" pitchFamily="34" charset="0"/>
            </a:endParaRPr>
          </a:p>
          <a:p>
            <a:r>
              <a:rPr lang="sk-SK" sz="1000" dirty="0">
                <a:solidFill>
                  <a:schemeClr val="bg1">
                    <a:lumMod val="50000"/>
                  </a:schemeClr>
                </a:solidFill>
                <a:latin typeface="Calibri" panose="020F0502020204030204" pitchFamily="34" charset="0"/>
                <a:cs typeface="Calibri" panose="020F0502020204030204" pitchFamily="34" charset="0"/>
              </a:rPr>
              <a:t>g) </a:t>
            </a:r>
            <a:r>
              <a:rPr lang="sk-SK" sz="1000" dirty="0" smtClean="0">
                <a:solidFill>
                  <a:schemeClr val="bg1">
                    <a:lumMod val="50000"/>
                  </a:schemeClr>
                </a:solidFill>
                <a:latin typeface="Calibri" panose="020F0502020204030204" pitchFamily="34" charset="0"/>
                <a:cs typeface="Calibri" panose="020F0502020204030204" pitchFamily="34" charset="0"/>
              </a:rPr>
              <a:t>    Potvrdenia </a:t>
            </a:r>
            <a:r>
              <a:rPr lang="sk-SK" sz="1000" dirty="0">
                <a:solidFill>
                  <a:schemeClr val="bg1">
                    <a:lumMod val="50000"/>
                  </a:schemeClr>
                </a:solidFill>
                <a:latin typeface="Calibri" panose="020F0502020204030204" pitchFamily="34" charset="0"/>
                <a:cs typeface="Calibri" panose="020F0502020204030204" pitchFamily="34" charset="0"/>
              </a:rPr>
              <a:t>pre splnenie podmienok pre poskytnutie dotácie v prípade, že ich nie je možné overiť </a:t>
            </a:r>
            <a:r>
              <a:rPr lang="sk-SK" sz="1000" dirty="0" smtClean="0">
                <a:solidFill>
                  <a:schemeClr val="bg1">
                    <a:lumMod val="50000"/>
                  </a:schemeClr>
                </a:solidFill>
                <a:latin typeface="Calibri" panose="020F0502020204030204" pitchFamily="34" charset="0"/>
                <a:cs typeface="Calibri" panose="020F0502020204030204" pitchFamily="34" charset="0"/>
              </a:rPr>
              <a:t>cez Oversi.gov.sk </a:t>
            </a:r>
            <a:r>
              <a:rPr lang="sk-SK" sz="1000" dirty="0">
                <a:solidFill>
                  <a:schemeClr val="bg1">
                    <a:lumMod val="50000"/>
                  </a:schemeClr>
                </a:solidFill>
                <a:latin typeface="Calibri" panose="020F0502020204030204" pitchFamily="34" charset="0"/>
                <a:cs typeface="Calibri" panose="020F0502020204030204" pitchFamily="34" charset="0"/>
              </a:rPr>
              <a:t>(na vyzvanie SAŽP</a:t>
            </a:r>
            <a:r>
              <a:rPr lang="sk-SK" sz="1000" dirty="0" smtClean="0">
                <a:solidFill>
                  <a:schemeClr val="bg1">
                    <a:lumMod val="50000"/>
                  </a:schemeClr>
                </a:solidFill>
                <a:latin typeface="Calibri" panose="020F0502020204030204" pitchFamily="34" charset="0"/>
                <a:cs typeface="Calibri" panose="020F0502020204030204" pitchFamily="34" charset="0"/>
              </a:rPr>
              <a:t>),</a:t>
            </a:r>
          </a:p>
          <a:p>
            <a:endParaRPr lang="sk-SK" sz="1000" dirty="0">
              <a:solidFill>
                <a:schemeClr val="bg1">
                  <a:lumMod val="50000"/>
                </a:schemeClr>
              </a:solidFill>
              <a:latin typeface="Calibri" panose="020F0502020204030204" pitchFamily="34" charset="0"/>
              <a:cs typeface="Calibri" panose="020F0502020204030204" pitchFamily="34" charset="0"/>
            </a:endParaRPr>
          </a:p>
          <a:p>
            <a:r>
              <a:rPr lang="sk-SK" sz="1000" dirty="0">
                <a:solidFill>
                  <a:schemeClr val="bg1">
                    <a:lumMod val="50000"/>
                  </a:schemeClr>
                </a:solidFill>
                <a:latin typeface="Calibri" panose="020F0502020204030204" pitchFamily="34" charset="0"/>
                <a:cs typeface="Calibri" panose="020F0502020204030204" pitchFamily="34" charset="0"/>
              </a:rPr>
              <a:t>h) </a:t>
            </a:r>
            <a:r>
              <a:rPr lang="sk-SK" sz="1000" dirty="0" smtClean="0">
                <a:solidFill>
                  <a:schemeClr val="bg1">
                    <a:lumMod val="50000"/>
                  </a:schemeClr>
                </a:solidFill>
                <a:latin typeface="Calibri" panose="020F0502020204030204" pitchFamily="34" charset="0"/>
                <a:cs typeface="Calibri" panose="020F0502020204030204" pitchFamily="34" charset="0"/>
              </a:rPr>
              <a:t>    a </a:t>
            </a:r>
            <a:r>
              <a:rPr lang="sk-SK" sz="1000" dirty="0">
                <a:solidFill>
                  <a:schemeClr val="bg1">
                    <a:lumMod val="50000"/>
                  </a:schemeClr>
                </a:solidFill>
                <a:latin typeface="Calibri" panose="020F0502020204030204" pitchFamily="34" charset="0"/>
                <a:cs typeface="Calibri" panose="020F0502020204030204" pitchFamily="34" charset="0"/>
              </a:rPr>
              <a:t>iné požadované doklady.</a:t>
            </a:r>
          </a:p>
        </p:txBody>
      </p:sp>
      <p:pic>
        <p:nvPicPr>
          <p:cNvPr id="5" name="Obrázo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492896"/>
            <a:ext cx="2053209" cy="1348118"/>
          </a:xfrm>
          <a:prstGeom prst="rect">
            <a:avLst/>
          </a:prstGeom>
        </p:spPr>
      </p:pic>
      <p:pic>
        <p:nvPicPr>
          <p:cNvPr id="6" name="Obrázo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529" y="4653136"/>
            <a:ext cx="2088232" cy="1372924"/>
          </a:xfrm>
          <a:prstGeom prst="rect">
            <a:avLst/>
          </a:prstGeom>
        </p:spPr>
      </p:pic>
    </p:spTree>
    <p:extLst>
      <p:ext uri="{BB962C8B-B14F-4D97-AF65-F5344CB8AC3E}">
        <p14:creationId xmlns:p14="http://schemas.microsoft.com/office/powerpoint/2010/main" val="33694786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7" y="609600"/>
            <a:ext cx="1872208" cy="1019200"/>
          </a:xfrm>
        </p:spPr>
        <p:txBody>
          <a:bodyPr>
            <a:normAutofit/>
          </a:bodyPr>
          <a:lstStyle/>
          <a:p>
            <a:r>
              <a:rPr lang="sk-SK" sz="1400" b="1" dirty="0">
                <a:solidFill>
                  <a:srgbClr val="42AA32"/>
                </a:solidFill>
                <a:latin typeface="Calibri" panose="020F0502020204030204" pitchFamily="34" charset="0"/>
                <a:cs typeface="Calibri" panose="020F0502020204030204" pitchFamily="34" charset="0"/>
              </a:rPr>
              <a:t>Proces </a:t>
            </a:r>
            <a:r>
              <a:rPr lang="sk-SK" sz="1400" b="1" dirty="0" smtClean="0">
                <a:solidFill>
                  <a:srgbClr val="42AA32"/>
                </a:solidFill>
                <a:latin typeface="Calibri" panose="020F0502020204030204" pitchFamily="34" charset="0"/>
                <a:cs typeface="Calibri" panose="020F0502020204030204" pitchFamily="34" charset="0"/>
              </a:rPr>
              <a:t>zúčtovania po ukončení:</a:t>
            </a:r>
            <a:endParaRPr lang="sk-SK" sz="1400" b="1" dirty="0">
              <a:solidFill>
                <a:srgbClr val="42AA32"/>
              </a:solidFill>
              <a:latin typeface="Calibri" panose="020F0502020204030204" pitchFamily="34" charset="0"/>
              <a:cs typeface="Calibri" panose="020F0502020204030204" pitchFamily="34" charset="0"/>
            </a:endParaRPr>
          </a:p>
        </p:txBody>
      </p:sp>
      <p:sp>
        <p:nvSpPr>
          <p:cNvPr id="3" name="Zástupný objekt pre obsah 2"/>
          <p:cNvSpPr>
            <a:spLocks noGrp="1"/>
          </p:cNvSpPr>
          <p:nvPr>
            <p:ph idx="1"/>
          </p:nvPr>
        </p:nvSpPr>
        <p:spPr>
          <a:xfrm>
            <a:off x="1331640" y="1052737"/>
            <a:ext cx="6408711" cy="2376264"/>
          </a:xfrm>
        </p:spPr>
        <p:txBody>
          <a:bodyPr>
            <a:normAutofit/>
          </a:bodyPr>
          <a:lstStyle/>
          <a:p>
            <a:r>
              <a:rPr lang="sk-SK" sz="1000" dirty="0">
                <a:latin typeface="Calibri" panose="020F0502020204030204" pitchFamily="34" charset="0"/>
                <a:cs typeface="Calibri" panose="020F0502020204030204" pitchFamily="34" charset="0"/>
              </a:rPr>
              <a:t>Účtovné doklady preukazujúce realizáciu dotácie v zmysle dotačnej zmluvy spolu s účtovným zápisom,</a:t>
            </a:r>
          </a:p>
          <a:p>
            <a:r>
              <a:rPr lang="sk-SK" sz="1000" dirty="0" smtClean="0">
                <a:latin typeface="Calibri" panose="020F0502020204030204" pitchFamily="34" charset="0"/>
                <a:cs typeface="Calibri" panose="020F0502020204030204" pitchFamily="34" charset="0"/>
              </a:rPr>
              <a:t>Záverečné </a:t>
            </a:r>
            <a:r>
              <a:rPr lang="sk-SK" sz="1000" dirty="0">
                <a:latin typeface="Calibri" panose="020F0502020204030204" pitchFamily="34" charset="0"/>
                <a:cs typeface="Calibri" panose="020F0502020204030204" pitchFamily="34" charset="0"/>
              </a:rPr>
              <a:t>vyhodnotenie plnenia podmienok zmluvy o poskytnutí finančnej podpory zo ZVF,</a:t>
            </a:r>
          </a:p>
          <a:p>
            <a:r>
              <a:rPr lang="sk-SK" sz="1000" dirty="0" smtClean="0">
                <a:latin typeface="Calibri" panose="020F0502020204030204" pitchFamily="34" charset="0"/>
                <a:cs typeface="Calibri" panose="020F0502020204030204" pitchFamily="34" charset="0"/>
              </a:rPr>
              <a:t>Záverečnú </a:t>
            </a:r>
            <a:r>
              <a:rPr lang="sk-SK" sz="1000" dirty="0">
                <a:solidFill>
                  <a:schemeClr val="bg1">
                    <a:lumMod val="50000"/>
                  </a:schemeClr>
                </a:solidFill>
                <a:latin typeface="Calibri" panose="020F0502020204030204" pitchFamily="34" charset="0"/>
                <a:cs typeface="Calibri" panose="020F0502020204030204" pitchFamily="34" charset="0"/>
              </a:rPr>
              <a:t>správu</a:t>
            </a:r>
            <a:r>
              <a:rPr lang="sk-SK" sz="1000" dirty="0">
                <a:latin typeface="Calibri" panose="020F0502020204030204" pitchFamily="34" charset="0"/>
                <a:cs typeface="Calibri" panose="020F0502020204030204" pitchFamily="34" charset="0"/>
              </a:rPr>
              <a:t> o priebehu realizácie projektu,</a:t>
            </a:r>
          </a:p>
          <a:p>
            <a:r>
              <a:rPr lang="sk-SK" sz="1000" dirty="0" smtClean="0">
                <a:latin typeface="Calibri" panose="020F0502020204030204" pitchFamily="34" charset="0"/>
                <a:cs typeface="Calibri" panose="020F0502020204030204" pitchFamily="34" charset="0"/>
              </a:rPr>
              <a:t>Fotodokumentáciu </a:t>
            </a:r>
            <a:r>
              <a:rPr lang="sk-SK" sz="1000" dirty="0">
                <a:latin typeface="Calibri" panose="020F0502020204030204" pitchFamily="34" charset="0"/>
                <a:cs typeface="Calibri" panose="020F0502020204030204" pitchFamily="34" charset="0"/>
              </a:rPr>
              <a:t>z počiatočného stavu, z priebehu a výsledku realizácie projektu (USB nosič),</a:t>
            </a:r>
          </a:p>
          <a:p>
            <a:r>
              <a:rPr lang="sk-SK" sz="1000" dirty="0" smtClean="0">
                <a:latin typeface="Calibri" panose="020F0502020204030204" pitchFamily="34" charset="0"/>
                <a:cs typeface="Calibri" panose="020F0502020204030204" pitchFamily="34" charset="0"/>
              </a:rPr>
              <a:t>Čestné </a:t>
            </a:r>
            <a:r>
              <a:rPr lang="sk-SK" sz="1000" dirty="0">
                <a:latin typeface="Calibri" panose="020F0502020204030204" pitchFamily="34" charset="0"/>
                <a:cs typeface="Calibri" panose="020F0502020204030204" pitchFamily="34" charset="0"/>
              </a:rPr>
              <a:t>vyhlásenie štatutárneho orgánu príjemcu podpory zo ZVF k nedočerpaniu </a:t>
            </a:r>
            <a:r>
              <a:rPr lang="sk-SK" sz="1000" dirty="0" smtClean="0">
                <a:latin typeface="Calibri" panose="020F0502020204030204" pitchFamily="34" charset="0"/>
                <a:cs typeface="Calibri" panose="020F0502020204030204" pitchFamily="34" charset="0"/>
              </a:rPr>
              <a:t>schválených finančných </a:t>
            </a:r>
            <a:r>
              <a:rPr lang="sk-SK" sz="1000" dirty="0">
                <a:latin typeface="Calibri" panose="020F0502020204030204" pitchFamily="34" charset="0"/>
                <a:cs typeface="Calibri" panose="020F0502020204030204" pitchFamily="34" charset="0"/>
              </a:rPr>
              <a:t>prostriedkov,</a:t>
            </a:r>
          </a:p>
          <a:p>
            <a:r>
              <a:rPr lang="sk-SK" sz="1000" dirty="0" smtClean="0">
                <a:latin typeface="Calibri" panose="020F0502020204030204" pitchFamily="34" charset="0"/>
                <a:cs typeface="Calibri" panose="020F0502020204030204" pitchFamily="34" charset="0"/>
              </a:rPr>
              <a:t>Iné </a:t>
            </a:r>
            <a:r>
              <a:rPr lang="sk-SK" sz="1000" dirty="0">
                <a:latin typeface="Calibri" panose="020F0502020204030204" pitchFamily="34" charset="0"/>
                <a:cs typeface="Calibri" panose="020F0502020204030204" pitchFamily="34" charset="0"/>
              </a:rPr>
              <a:t>doklady požadované zo strany SAŽP</a:t>
            </a:r>
          </a:p>
        </p:txBody>
      </p:sp>
      <p:sp>
        <p:nvSpPr>
          <p:cNvPr id="4" name="Obdĺžnik 3"/>
          <p:cNvSpPr/>
          <p:nvPr/>
        </p:nvSpPr>
        <p:spPr>
          <a:xfrm>
            <a:off x="1331640" y="3717032"/>
            <a:ext cx="5760640" cy="553998"/>
          </a:xfrm>
          <a:prstGeom prst="rect">
            <a:avLst/>
          </a:prstGeom>
        </p:spPr>
        <p:txBody>
          <a:bodyPr wrap="square">
            <a:spAutoFit/>
          </a:bodyPr>
          <a:lstStyle/>
          <a:p>
            <a:r>
              <a:rPr lang="sk-SK" sz="1000" dirty="0">
                <a:solidFill>
                  <a:schemeClr val="bg1">
                    <a:lumMod val="50000"/>
                  </a:schemeClr>
                </a:solidFill>
                <a:latin typeface="Calibri" panose="020F0502020204030204" pitchFamily="34" charset="0"/>
                <a:cs typeface="Calibri" panose="020F0502020204030204" pitchFamily="34" charset="0"/>
              </a:rPr>
              <a:t>Príjemca dotácie je povinný zabezpečiť udržateľnosť projektu v súlade s dotačnou zmluvou a zabezpečí</a:t>
            </a:r>
          </a:p>
          <a:p>
            <a:r>
              <a:rPr lang="sk-SK" sz="1000" dirty="0">
                <a:solidFill>
                  <a:schemeClr val="bg1">
                    <a:lumMod val="50000"/>
                  </a:schemeClr>
                </a:solidFill>
                <a:latin typeface="Calibri" panose="020F0502020204030204" pitchFamily="34" charset="0"/>
                <a:cs typeface="Calibri" panose="020F0502020204030204" pitchFamily="34" charset="0"/>
              </a:rPr>
              <a:t>nepretržité splnenie podmienky, že realizované aktivity budú využívané výlučne na nehospodársku činnosť </a:t>
            </a:r>
            <a:r>
              <a:rPr lang="sk-SK" sz="1000" dirty="0" smtClean="0">
                <a:solidFill>
                  <a:schemeClr val="bg1">
                    <a:lumMod val="50000"/>
                  </a:schemeClr>
                </a:solidFill>
                <a:latin typeface="Calibri" panose="020F0502020204030204" pitchFamily="34" charset="0"/>
                <a:cs typeface="Calibri" panose="020F0502020204030204" pitchFamily="34" charset="0"/>
              </a:rPr>
              <a:t>vo verejnom </a:t>
            </a:r>
            <a:r>
              <a:rPr lang="sk-SK" sz="1000" dirty="0">
                <a:solidFill>
                  <a:schemeClr val="bg1">
                    <a:lumMod val="50000"/>
                  </a:schemeClr>
                </a:solidFill>
                <a:latin typeface="Calibri" panose="020F0502020204030204" pitchFamily="34" charset="0"/>
                <a:cs typeface="Calibri" panose="020F0502020204030204" pitchFamily="34" charset="0"/>
              </a:rPr>
              <a:t>záujme</a:t>
            </a:r>
          </a:p>
        </p:txBody>
      </p:sp>
      <p:sp>
        <p:nvSpPr>
          <p:cNvPr id="6" name="Nadpis 1"/>
          <p:cNvSpPr txBox="1">
            <a:spLocks/>
          </p:cNvSpPr>
          <p:nvPr/>
        </p:nvSpPr>
        <p:spPr>
          <a:xfrm>
            <a:off x="395537" y="3068960"/>
            <a:ext cx="1512167" cy="803178"/>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sz="1400" b="1" dirty="0" smtClean="0">
                <a:solidFill>
                  <a:srgbClr val="42AA32"/>
                </a:solidFill>
                <a:latin typeface="Calibri" panose="020F0502020204030204" pitchFamily="34" charset="0"/>
                <a:cs typeface="Calibri" panose="020F0502020204030204" pitchFamily="34" charset="0"/>
              </a:rPr>
              <a:t>Proces monitoringu:</a:t>
            </a:r>
            <a:endParaRPr lang="sk-SK" sz="1400" b="1" dirty="0">
              <a:solidFill>
                <a:srgbClr val="42AA32"/>
              </a:solidFill>
              <a:latin typeface="Calibri" panose="020F0502020204030204" pitchFamily="34" charset="0"/>
              <a:cs typeface="Calibri" panose="020F0502020204030204" pitchFamily="34" charset="0"/>
            </a:endParaRPr>
          </a:p>
        </p:txBody>
      </p:sp>
      <p:pic>
        <p:nvPicPr>
          <p:cNvPr id="7" name="Obrázo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8064" y="4425652"/>
            <a:ext cx="1296144" cy="1728191"/>
          </a:xfrm>
          <a:prstGeom prst="rect">
            <a:avLst/>
          </a:prstGeom>
        </p:spPr>
      </p:pic>
      <p:pic>
        <p:nvPicPr>
          <p:cNvPr id="8" name="Obrázo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9792" y="4437112"/>
            <a:ext cx="1204027" cy="1728867"/>
          </a:xfrm>
          <a:prstGeom prst="rect">
            <a:avLst/>
          </a:prstGeom>
        </p:spPr>
      </p:pic>
    </p:spTree>
    <p:extLst>
      <p:ext uri="{BB962C8B-B14F-4D97-AF65-F5344CB8AC3E}">
        <p14:creationId xmlns:p14="http://schemas.microsoft.com/office/powerpoint/2010/main" val="698843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lokTextu 5"/>
          <p:cNvSpPr txBox="1"/>
          <p:nvPr/>
        </p:nvSpPr>
        <p:spPr>
          <a:xfrm>
            <a:off x="1619672" y="2420888"/>
            <a:ext cx="5832648" cy="3231654"/>
          </a:xfrm>
          <a:prstGeom prst="rect">
            <a:avLst/>
          </a:prstGeom>
          <a:noFill/>
        </p:spPr>
        <p:txBody>
          <a:bodyPr wrap="square" rtlCol="0">
            <a:spAutoFit/>
          </a:bodyPr>
          <a:lstStyle/>
          <a:p>
            <a:pPr algn="ctr"/>
            <a:endParaRPr lang="sk-SK" sz="1200" dirty="0" smtClean="0">
              <a:latin typeface="Calibri" panose="020F0502020204030204" pitchFamily="34" charset="0"/>
              <a:cs typeface="Calibri" panose="020F0502020204030204" pitchFamily="34" charset="0"/>
            </a:endParaRPr>
          </a:p>
          <a:p>
            <a:pPr algn="ctr"/>
            <a:endParaRPr lang="sk-SK" sz="1200" dirty="0" smtClean="0">
              <a:latin typeface="Calibri" panose="020F0502020204030204" pitchFamily="34" charset="0"/>
              <a:cs typeface="Calibri" panose="020F0502020204030204" pitchFamily="34" charset="0"/>
            </a:endParaRPr>
          </a:p>
          <a:p>
            <a:pPr algn="ctr"/>
            <a:r>
              <a:rPr lang="sk-SK" sz="1200" b="1" dirty="0" smtClean="0">
                <a:solidFill>
                  <a:schemeClr val="bg1">
                    <a:lumMod val="50000"/>
                  </a:schemeClr>
                </a:solidFill>
                <a:latin typeface="Calibri" panose="020F0502020204030204" pitchFamily="34" charset="0"/>
                <a:cs typeface="Calibri" panose="020F0502020204030204" pitchFamily="34" charset="0"/>
              </a:rPr>
              <a:t>Slovenská agentúra životného prostredia</a:t>
            </a:r>
          </a:p>
          <a:p>
            <a:pPr algn="ctr"/>
            <a:r>
              <a:rPr lang="sk-SK" sz="1200" dirty="0" smtClean="0">
                <a:solidFill>
                  <a:schemeClr val="bg1">
                    <a:lumMod val="50000"/>
                  </a:schemeClr>
                </a:solidFill>
                <a:latin typeface="Calibri" panose="020F0502020204030204" pitchFamily="34" charset="0"/>
                <a:cs typeface="Calibri" panose="020F0502020204030204" pitchFamily="34" charset="0"/>
              </a:rPr>
              <a:t/>
            </a:r>
            <a:br>
              <a:rPr lang="sk-SK" sz="1200" dirty="0" smtClean="0">
                <a:solidFill>
                  <a:schemeClr val="bg1">
                    <a:lumMod val="50000"/>
                  </a:schemeClr>
                </a:solidFill>
                <a:latin typeface="Calibri" panose="020F0502020204030204" pitchFamily="34" charset="0"/>
                <a:cs typeface="Calibri" panose="020F0502020204030204" pitchFamily="34" charset="0"/>
              </a:rPr>
            </a:br>
            <a:r>
              <a:rPr lang="sk-SK" sz="1200" dirty="0" smtClean="0">
                <a:solidFill>
                  <a:schemeClr val="bg1">
                    <a:lumMod val="50000"/>
                  </a:schemeClr>
                </a:solidFill>
                <a:latin typeface="Calibri" panose="020F0502020204030204" pitchFamily="34" charset="0"/>
                <a:cs typeface="Calibri" panose="020F0502020204030204" pitchFamily="34" charset="0"/>
              </a:rPr>
              <a:t>Sekcia environmentalistiky - sekretariát ZVF</a:t>
            </a:r>
            <a:br>
              <a:rPr lang="sk-SK" sz="1200" dirty="0" smtClean="0">
                <a:solidFill>
                  <a:schemeClr val="bg1">
                    <a:lumMod val="50000"/>
                  </a:schemeClr>
                </a:solidFill>
                <a:latin typeface="Calibri" panose="020F0502020204030204" pitchFamily="34" charset="0"/>
                <a:cs typeface="Calibri" panose="020F0502020204030204" pitchFamily="34" charset="0"/>
              </a:rPr>
            </a:br>
            <a:r>
              <a:rPr lang="sk-SK" sz="1200" dirty="0" smtClean="0">
                <a:solidFill>
                  <a:schemeClr val="bg1">
                    <a:lumMod val="50000"/>
                  </a:schemeClr>
                </a:solidFill>
                <a:latin typeface="Calibri" panose="020F0502020204030204" pitchFamily="34" charset="0"/>
                <a:cs typeface="Calibri" panose="020F0502020204030204" pitchFamily="34" charset="0"/>
              </a:rPr>
              <a:t>Tajovského 28</a:t>
            </a:r>
            <a:br>
              <a:rPr lang="sk-SK" sz="1200" dirty="0" smtClean="0">
                <a:solidFill>
                  <a:schemeClr val="bg1">
                    <a:lumMod val="50000"/>
                  </a:schemeClr>
                </a:solidFill>
                <a:latin typeface="Calibri" panose="020F0502020204030204" pitchFamily="34" charset="0"/>
                <a:cs typeface="Calibri" panose="020F0502020204030204" pitchFamily="34" charset="0"/>
              </a:rPr>
            </a:br>
            <a:r>
              <a:rPr lang="sk-SK" sz="1200" dirty="0" smtClean="0">
                <a:solidFill>
                  <a:schemeClr val="bg1">
                    <a:lumMod val="50000"/>
                  </a:schemeClr>
                </a:solidFill>
                <a:latin typeface="Calibri" panose="020F0502020204030204" pitchFamily="34" charset="0"/>
                <a:cs typeface="Calibri" panose="020F0502020204030204" pitchFamily="34" charset="0"/>
              </a:rPr>
              <a:t>975 90 Banská Bystrica</a:t>
            </a:r>
          </a:p>
          <a:p>
            <a:pPr algn="ctr"/>
            <a:endParaRPr lang="sk-SK" sz="1200" dirty="0">
              <a:solidFill>
                <a:schemeClr val="bg1">
                  <a:lumMod val="50000"/>
                </a:schemeClr>
              </a:solidFill>
              <a:latin typeface="Calibri" panose="020F0502020204030204" pitchFamily="34" charset="0"/>
              <a:cs typeface="Calibri" panose="020F0502020204030204" pitchFamily="34" charset="0"/>
            </a:endParaRPr>
          </a:p>
          <a:p>
            <a:pPr algn="ctr"/>
            <a:endParaRPr lang="sk-SK" sz="1200" dirty="0" smtClean="0">
              <a:solidFill>
                <a:schemeClr val="bg1">
                  <a:lumMod val="50000"/>
                </a:schemeClr>
              </a:solidFill>
              <a:latin typeface="Calibri" panose="020F0502020204030204" pitchFamily="34" charset="0"/>
              <a:cs typeface="Calibri" panose="020F0502020204030204" pitchFamily="34" charset="0"/>
            </a:endParaRPr>
          </a:p>
          <a:p>
            <a:pPr algn="ctr"/>
            <a:r>
              <a:rPr lang="sk-SK" sz="1200" dirty="0" smtClean="0">
                <a:solidFill>
                  <a:schemeClr val="bg1">
                    <a:lumMod val="50000"/>
                  </a:schemeClr>
                </a:solidFill>
                <a:latin typeface="Calibri" panose="020F0502020204030204" pitchFamily="34" charset="0"/>
                <a:cs typeface="Calibri" panose="020F0502020204030204" pitchFamily="34" charset="0"/>
              </a:rPr>
              <a:t>e-mail</a:t>
            </a:r>
            <a:r>
              <a:rPr lang="sk-SK" sz="1200" dirty="0" smtClean="0">
                <a:solidFill>
                  <a:srgbClr val="00B050"/>
                </a:solidFill>
                <a:latin typeface="Calibri" panose="020F0502020204030204" pitchFamily="34" charset="0"/>
                <a:cs typeface="Calibri" panose="020F0502020204030204" pitchFamily="34" charset="0"/>
              </a:rPr>
              <a:t>: </a:t>
            </a:r>
            <a:r>
              <a:rPr lang="sk-SK" sz="1200" dirty="0" smtClean="0">
                <a:solidFill>
                  <a:srgbClr val="00B050"/>
                </a:solidFill>
                <a:latin typeface="Calibri" panose="020F0502020204030204" pitchFamily="34" charset="0"/>
                <a:cs typeface="Calibri" panose="020F0502020204030204" pitchFamily="34" charset="0"/>
                <a:hlinkClick r:id="rId2"/>
              </a:rPr>
              <a:t>sekretariatzvf@sazp.sk</a:t>
            </a:r>
            <a:endParaRPr lang="sk-SK" sz="1200" dirty="0" smtClean="0">
              <a:solidFill>
                <a:srgbClr val="00B050"/>
              </a:solidFill>
              <a:latin typeface="Calibri" panose="020F0502020204030204" pitchFamily="34" charset="0"/>
              <a:cs typeface="Calibri" panose="020F0502020204030204" pitchFamily="34" charset="0"/>
            </a:endParaRPr>
          </a:p>
          <a:p>
            <a:pPr algn="ctr"/>
            <a:r>
              <a:rPr lang="sk-SK" sz="1200" dirty="0" smtClean="0">
                <a:solidFill>
                  <a:schemeClr val="bg1">
                    <a:lumMod val="50000"/>
                  </a:schemeClr>
                </a:solidFill>
                <a:latin typeface="Calibri" panose="020F0502020204030204" pitchFamily="34" charset="0"/>
                <a:cs typeface="Calibri" panose="020F0502020204030204" pitchFamily="34" charset="0"/>
              </a:rPr>
              <a:t>Tel.: 048/ 4374 185</a:t>
            </a:r>
            <a:br>
              <a:rPr lang="sk-SK" sz="1200" dirty="0" smtClean="0">
                <a:solidFill>
                  <a:schemeClr val="bg1">
                    <a:lumMod val="50000"/>
                  </a:schemeClr>
                </a:solidFill>
                <a:latin typeface="Calibri" panose="020F0502020204030204" pitchFamily="34" charset="0"/>
                <a:cs typeface="Calibri" panose="020F0502020204030204" pitchFamily="34" charset="0"/>
              </a:rPr>
            </a:br>
            <a:r>
              <a:rPr lang="sk-SK" sz="1200" dirty="0" smtClean="0">
                <a:solidFill>
                  <a:schemeClr val="bg1">
                    <a:lumMod val="50000"/>
                  </a:schemeClr>
                </a:solidFill>
                <a:latin typeface="Calibri" panose="020F0502020204030204" pitchFamily="34" charset="0"/>
                <a:cs typeface="Calibri" panose="020F0502020204030204" pitchFamily="34" charset="0"/>
              </a:rPr>
              <a:t>        048/ 4374 177</a:t>
            </a:r>
          </a:p>
          <a:p>
            <a:pPr algn="ctr"/>
            <a:r>
              <a:rPr lang="sk-SK" sz="1200" dirty="0" smtClean="0">
                <a:solidFill>
                  <a:schemeClr val="bg1">
                    <a:lumMod val="50000"/>
                  </a:schemeClr>
                </a:solidFill>
                <a:latin typeface="Calibri" panose="020F0502020204030204" pitchFamily="34" charset="0"/>
                <a:cs typeface="Calibri" panose="020F0502020204030204" pitchFamily="34" charset="0"/>
              </a:rPr>
              <a:t>        048</a:t>
            </a:r>
            <a:r>
              <a:rPr lang="sk-SK" sz="1200" dirty="0">
                <a:solidFill>
                  <a:schemeClr val="bg1">
                    <a:lumMod val="50000"/>
                  </a:schemeClr>
                </a:solidFill>
                <a:latin typeface="Calibri" panose="020F0502020204030204" pitchFamily="34" charset="0"/>
                <a:cs typeface="Calibri" panose="020F0502020204030204" pitchFamily="34" charset="0"/>
              </a:rPr>
              <a:t>/ 4374 </a:t>
            </a:r>
            <a:r>
              <a:rPr lang="sk-SK" sz="1200" dirty="0" smtClean="0">
                <a:solidFill>
                  <a:schemeClr val="bg1">
                    <a:lumMod val="50000"/>
                  </a:schemeClr>
                </a:solidFill>
                <a:latin typeface="Calibri" panose="020F0502020204030204" pitchFamily="34" charset="0"/>
                <a:cs typeface="Calibri" panose="020F0502020204030204" pitchFamily="34" charset="0"/>
              </a:rPr>
              <a:t>169</a:t>
            </a:r>
            <a:endParaRPr lang="sk-SK" sz="1200" dirty="0">
              <a:solidFill>
                <a:schemeClr val="bg1">
                  <a:lumMod val="50000"/>
                </a:schemeClr>
              </a:solidFill>
              <a:latin typeface="Calibri" panose="020F0502020204030204" pitchFamily="34" charset="0"/>
              <a:cs typeface="Calibri" panose="020F0502020204030204" pitchFamily="34" charset="0"/>
            </a:endParaRPr>
          </a:p>
          <a:p>
            <a:pPr algn="ctr"/>
            <a:endParaRPr lang="sk-SK" sz="1200" dirty="0" smtClean="0">
              <a:latin typeface="Calibri" panose="020F0502020204030204" pitchFamily="34" charset="0"/>
              <a:cs typeface="Calibri" panose="020F0502020204030204" pitchFamily="34" charset="0"/>
            </a:endParaRPr>
          </a:p>
          <a:p>
            <a:pPr algn="ctr"/>
            <a:endParaRPr lang="sk-SK" sz="1200" dirty="0" smtClean="0">
              <a:latin typeface="Calibri" panose="020F0502020204030204" pitchFamily="34" charset="0"/>
              <a:cs typeface="Calibri" panose="020F0502020204030204" pitchFamily="34" charset="0"/>
            </a:endParaRPr>
          </a:p>
          <a:p>
            <a:pPr algn="ctr"/>
            <a:r>
              <a:rPr lang="sk-SK" sz="1200" dirty="0" smtClean="0">
                <a:solidFill>
                  <a:srgbClr val="00B050"/>
                </a:solidFill>
                <a:latin typeface="Calibri" panose="020F0502020204030204" pitchFamily="34" charset="0"/>
                <a:cs typeface="Calibri" panose="020F0502020204030204" pitchFamily="34" charset="0"/>
              </a:rPr>
              <a:t>www.zelenyvzdelavacifond.sk</a:t>
            </a:r>
          </a:p>
          <a:p>
            <a:pPr algn="ctr"/>
            <a:endParaRPr lang="sk-SK" sz="1200" dirty="0">
              <a:latin typeface="Calibri" panose="020F0502020204030204" pitchFamily="34" charset="0"/>
              <a:cs typeface="Calibri" panose="020F0502020204030204" pitchFamily="34" charset="0"/>
            </a:endParaRPr>
          </a:p>
        </p:txBody>
      </p:sp>
      <p:pic>
        <p:nvPicPr>
          <p:cNvPr id="3" name="Obrázo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605889"/>
            <a:ext cx="5040560" cy="1501855"/>
          </a:xfrm>
          <a:prstGeom prst="rect">
            <a:avLst/>
          </a:prstGeom>
        </p:spPr>
      </p:pic>
    </p:spTree>
    <p:extLst>
      <p:ext uri="{BB962C8B-B14F-4D97-AF65-F5344CB8AC3E}">
        <p14:creationId xmlns:p14="http://schemas.microsoft.com/office/powerpoint/2010/main" val="252157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p:cNvSpPr>
            <a:spLocks noGrp="1"/>
          </p:cNvSpPr>
          <p:nvPr>
            <p:ph idx="1"/>
          </p:nvPr>
        </p:nvSpPr>
        <p:spPr>
          <a:xfrm>
            <a:off x="827583" y="1196752"/>
            <a:ext cx="6129729" cy="4844611"/>
          </a:xfrm>
        </p:spPr>
        <p:txBody>
          <a:bodyPr/>
          <a:lstStyle/>
          <a:p>
            <a:pPr marL="0" indent="0" algn="ctr">
              <a:buNone/>
            </a:pPr>
            <a:r>
              <a:rPr lang="sk-SK" dirty="0" smtClean="0"/>
              <a:t> Ďakujem za pozornosť.</a:t>
            </a:r>
          </a:p>
          <a:p>
            <a:pPr algn="ctr"/>
            <a:endParaRPr lang="sk-SK" dirty="0"/>
          </a:p>
          <a:p>
            <a:pPr marL="0" indent="0" algn="ctr">
              <a:buNone/>
            </a:pPr>
            <a:r>
              <a:rPr lang="sk-SK" dirty="0" smtClean="0"/>
              <a:t> Mgr. Barbora Mistríková</a:t>
            </a:r>
            <a:endParaRPr lang="sk-SK" dirty="0"/>
          </a:p>
        </p:txBody>
      </p:sp>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3789040"/>
            <a:ext cx="5040560" cy="1501855"/>
          </a:xfrm>
          <a:prstGeom prst="rect">
            <a:avLst/>
          </a:prstGeom>
        </p:spPr>
      </p:pic>
    </p:spTree>
    <p:extLst>
      <p:ext uri="{BB962C8B-B14F-4D97-AF65-F5344CB8AC3E}">
        <p14:creationId xmlns:p14="http://schemas.microsoft.com/office/powerpoint/2010/main" val="37633382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599" y="609600"/>
            <a:ext cx="6914729" cy="731168"/>
          </a:xfrm>
        </p:spPr>
        <p:txBody>
          <a:bodyPr>
            <a:noAutofit/>
          </a:bodyPr>
          <a:lstStyle/>
          <a:p>
            <a:r>
              <a:rPr lang="sk-SK" sz="2000" b="1" dirty="0" smtClean="0">
                <a:solidFill>
                  <a:srgbClr val="42AA32"/>
                </a:solidFill>
                <a:latin typeface="Calibri" panose="020F0502020204030204" pitchFamily="34" charset="0"/>
                <a:cs typeface="Calibri" panose="020F0502020204030204" pitchFamily="34" charset="0"/>
              </a:rPr>
              <a:t>ZVF a jeho finančná podpora</a:t>
            </a:r>
            <a:endParaRPr lang="sk-SK" sz="2000" b="1" dirty="0">
              <a:solidFill>
                <a:srgbClr val="42AA32"/>
              </a:solidFill>
              <a:latin typeface="Calibri" panose="020F0502020204030204" pitchFamily="34" charset="0"/>
              <a:cs typeface="Calibri" panose="020F0502020204030204" pitchFamily="34" charset="0"/>
            </a:endParaRPr>
          </a:p>
        </p:txBody>
      </p:sp>
      <p:graphicFrame>
        <p:nvGraphicFramePr>
          <p:cNvPr id="7" name="Zástupný objekt pre obsah 6"/>
          <p:cNvGraphicFramePr>
            <a:graphicFrameLocks noGrp="1"/>
          </p:cNvGraphicFramePr>
          <p:nvPr>
            <p:ph idx="1"/>
            <p:extLst>
              <p:ext uri="{D42A27DB-BD31-4B8C-83A1-F6EECF244321}">
                <p14:modId xmlns:p14="http://schemas.microsoft.com/office/powerpoint/2010/main" val="3711277305"/>
              </p:ext>
            </p:extLst>
          </p:nvPr>
        </p:nvGraphicFramePr>
        <p:xfrm>
          <a:off x="467544" y="1196753"/>
          <a:ext cx="7056784" cy="925015"/>
        </p:xfrm>
        <a:graphic>
          <a:graphicData uri="http://schemas.openxmlformats.org/drawingml/2006/table">
            <a:tbl>
              <a:tblPr firstRow="1" firstCol="1" bandRow="1">
                <a:tableStyleId>{5C22544A-7EE6-4342-B048-85BDC9FD1C3A}</a:tableStyleId>
              </a:tblPr>
              <a:tblGrid>
                <a:gridCol w="1983406">
                  <a:extLst>
                    <a:ext uri="{9D8B030D-6E8A-4147-A177-3AD203B41FA5}">
                      <a16:colId xmlns:a16="http://schemas.microsoft.com/office/drawing/2014/main" val="1724886880"/>
                    </a:ext>
                  </a:extLst>
                </a:gridCol>
                <a:gridCol w="2720857">
                  <a:extLst>
                    <a:ext uri="{9D8B030D-6E8A-4147-A177-3AD203B41FA5}">
                      <a16:colId xmlns:a16="http://schemas.microsoft.com/office/drawing/2014/main" val="3638289014"/>
                    </a:ext>
                  </a:extLst>
                </a:gridCol>
                <a:gridCol w="2352521">
                  <a:extLst>
                    <a:ext uri="{9D8B030D-6E8A-4147-A177-3AD203B41FA5}">
                      <a16:colId xmlns:a16="http://schemas.microsoft.com/office/drawing/2014/main" val="1650872778"/>
                    </a:ext>
                  </a:extLst>
                </a:gridCol>
              </a:tblGrid>
              <a:tr h="432264">
                <a:tc>
                  <a:txBody>
                    <a:bodyPr/>
                    <a:lstStyle/>
                    <a:p>
                      <a:pPr algn="ctr">
                        <a:lnSpc>
                          <a:spcPct val="107000"/>
                        </a:lnSpc>
                        <a:spcAft>
                          <a:spcPts val="0"/>
                        </a:spcAft>
                      </a:pPr>
                      <a:r>
                        <a:rPr lang="sk-SK" sz="1400" dirty="0">
                          <a:effectLst/>
                          <a:latin typeface="Calibri" panose="020F0502020204030204" pitchFamily="34" charset="0"/>
                          <a:cs typeface="Calibri" panose="020F0502020204030204" pitchFamily="34" charset="0"/>
                        </a:rPr>
                        <a:t>ZVF 1/2017</a:t>
                      </a:r>
                      <a:endParaRPr lang="sk-SK"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sk-SK" sz="1400" dirty="0">
                          <a:effectLst/>
                          <a:latin typeface="Calibri" panose="020F0502020204030204" pitchFamily="34" charset="0"/>
                          <a:cs typeface="Calibri" panose="020F0502020204030204" pitchFamily="34" charset="0"/>
                        </a:rPr>
                        <a:t>ZVF/2018</a:t>
                      </a:r>
                      <a:endParaRPr lang="sk-SK"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sk-SK" sz="1400" dirty="0">
                          <a:effectLst/>
                          <a:latin typeface="Calibri" panose="020F0502020204030204" pitchFamily="34" charset="0"/>
                          <a:cs typeface="Calibri" panose="020F0502020204030204" pitchFamily="34" charset="0"/>
                        </a:rPr>
                        <a:t>ZVF/2019</a:t>
                      </a:r>
                      <a:endParaRPr lang="sk-SK"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94269143"/>
                  </a:ext>
                </a:extLst>
              </a:tr>
              <a:tr h="492751">
                <a:tc gridSpan="3">
                  <a:txBody>
                    <a:bodyPr/>
                    <a:lstStyle/>
                    <a:p>
                      <a:pPr algn="ctr">
                        <a:lnSpc>
                          <a:spcPct val="107000"/>
                        </a:lnSpc>
                        <a:spcAft>
                          <a:spcPts val="0"/>
                        </a:spcAft>
                      </a:pPr>
                      <a:r>
                        <a:rPr lang="sk-SK" sz="1400" dirty="0">
                          <a:effectLst/>
                          <a:latin typeface="Calibri" panose="020F0502020204030204" pitchFamily="34" charset="0"/>
                          <a:cs typeface="Calibri" panose="020F0502020204030204" pitchFamily="34" charset="0"/>
                        </a:rPr>
                        <a:t>DONORI</a:t>
                      </a:r>
                      <a:endParaRPr lang="sk-SK"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sk-SK"/>
                    </a:p>
                  </a:txBody>
                  <a:tcPr/>
                </a:tc>
                <a:tc hMerge="1">
                  <a:txBody>
                    <a:bodyPr/>
                    <a:lstStyle/>
                    <a:p>
                      <a:endParaRPr lang="sk-SK"/>
                    </a:p>
                  </a:txBody>
                  <a:tcPr/>
                </a:tc>
                <a:extLst>
                  <a:ext uri="{0D108BD9-81ED-4DB2-BD59-A6C34878D82A}">
                    <a16:rowId xmlns:a16="http://schemas.microsoft.com/office/drawing/2014/main" val="2870554651"/>
                  </a:ext>
                </a:extLst>
              </a:tr>
            </a:tbl>
          </a:graphicData>
        </a:graphic>
      </p:graphicFrame>
      <p:graphicFrame>
        <p:nvGraphicFramePr>
          <p:cNvPr id="8" name="Tabuľka 7"/>
          <p:cNvGraphicFramePr>
            <a:graphicFrameLocks noGrp="1"/>
          </p:cNvGraphicFramePr>
          <p:nvPr>
            <p:extLst>
              <p:ext uri="{D42A27DB-BD31-4B8C-83A1-F6EECF244321}">
                <p14:modId xmlns:p14="http://schemas.microsoft.com/office/powerpoint/2010/main" val="4075929114"/>
              </p:ext>
            </p:extLst>
          </p:nvPr>
        </p:nvGraphicFramePr>
        <p:xfrm>
          <a:off x="467544" y="2862550"/>
          <a:ext cx="7056784" cy="926490"/>
        </p:xfrm>
        <a:graphic>
          <a:graphicData uri="http://schemas.openxmlformats.org/drawingml/2006/table">
            <a:tbl>
              <a:tblPr firstRow="1" firstCol="1" bandRow="1">
                <a:tableStyleId>{5C22544A-7EE6-4342-B048-85BDC9FD1C3A}</a:tableStyleId>
              </a:tblPr>
              <a:tblGrid>
                <a:gridCol w="3524503">
                  <a:extLst>
                    <a:ext uri="{9D8B030D-6E8A-4147-A177-3AD203B41FA5}">
                      <a16:colId xmlns:a16="http://schemas.microsoft.com/office/drawing/2014/main" val="2114205409"/>
                    </a:ext>
                  </a:extLst>
                </a:gridCol>
                <a:gridCol w="3532281">
                  <a:extLst>
                    <a:ext uri="{9D8B030D-6E8A-4147-A177-3AD203B41FA5}">
                      <a16:colId xmlns:a16="http://schemas.microsoft.com/office/drawing/2014/main" val="4144208828"/>
                    </a:ext>
                  </a:extLst>
                </a:gridCol>
              </a:tblGrid>
              <a:tr h="504055">
                <a:tc>
                  <a:txBody>
                    <a:bodyPr/>
                    <a:lstStyle/>
                    <a:p>
                      <a:pPr algn="ctr">
                        <a:lnSpc>
                          <a:spcPct val="107000"/>
                        </a:lnSpc>
                        <a:spcAft>
                          <a:spcPts val="0"/>
                        </a:spcAft>
                      </a:pPr>
                      <a:r>
                        <a:rPr lang="sk-SK" sz="1400" dirty="0">
                          <a:effectLst/>
                          <a:latin typeface="Calibri" panose="020F0502020204030204" pitchFamily="34" charset="0"/>
                          <a:cs typeface="Calibri" panose="020F0502020204030204" pitchFamily="34" charset="0"/>
                        </a:rPr>
                        <a:t>ZVF 4/2022</a:t>
                      </a:r>
                      <a:endParaRPr lang="sk-SK"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0"/>
                        </a:spcAft>
                      </a:pPr>
                      <a:r>
                        <a:rPr lang="sk-SK" sz="1400" dirty="0">
                          <a:effectLst/>
                          <a:latin typeface="Calibri" panose="020F0502020204030204" pitchFamily="34" charset="0"/>
                          <a:cs typeface="Calibri" panose="020F0502020204030204" pitchFamily="34" charset="0"/>
                        </a:rPr>
                        <a:t>ZVF 5/2023</a:t>
                      </a:r>
                      <a:endParaRPr lang="sk-SK"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031429756"/>
                  </a:ext>
                </a:extLst>
              </a:tr>
              <a:tr h="422435">
                <a:tc gridSpan="2">
                  <a:txBody>
                    <a:bodyPr/>
                    <a:lstStyle/>
                    <a:p>
                      <a:pPr algn="ctr">
                        <a:lnSpc>
                          <a:spcPct val="107000"/>
                        </a:lnSpc>
                        <a:spcAft>
                          <a:spcPts val="0"/>
                        </a:spcAft>
                      </a:pPr>
                      <a:r>
                        <a:rPr lang="sk-SK" sz="1400" dirty="0">
                          <a:effectLst/>
                          <a:latin typeface="Calibri" panose="020F0502020204030204" pitchFamily="34" charset="0"/>
                          <a:cs typeface="Calibri" panose="020F0502020204030204" pitchFamily="34" charset="0"/>
                        </a:rPr>
                        <a:t>ENVIRONMENTÁLNY FOND</a:t>
                      </a:r>
                      <a:endParaRPr lang="sk-SK" sz="14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sk-SK"/>
                    </a:p>
                  </a:txBody>
                  <a:tcPr/>
                </a:tc>
                <a:extLst>
                  <a:ext uri="{0D108BD9-81ED-4DB2-BD59-A6C34878D82A}">
                    <a16:rowId xmlns:a16="http://schemas.microsoft.com/office/drawing/2014/main" val="1437301971"/>
                  </a:ext>
                </a:extLst>
              </a:tr>
            </a:tbl>
          </a:graphicData>
        </a:graphic>
      </p:graphicFrame>
      <p:graphicFrame>
        <p:nvGraphicFramePr>
          <p:cNvPr id="5" name="Tabuľka 4"/>
          <p:cNvGraphicFramePr>
            <a:graphicFrameLocks noGrp="1"/>
          </p:cNvGraphicFramePr>
          <p:nvPr>
            <p:extLst>
              <p:ext uri="{D42A27DB-BD31-4B8C-83A1-F6EECF244321}">
                <p14:modId xmlns:p14="http://schemas.microsoft.com/office/powerpoint/2010/main" val="3413899594"/>
              </p:ext>
            </p:extLst>
          </p:nvPr>
        </p:nvGraphicFramePr>
        <p:xfrm>
          <a:off x="467545" y="4506745"/>
          <a:ext cx="7056784" cy="1083681"/>
        </p:xfrm>
        <a:graphic>
          <a:graphicData uri="http://schemas.openxmlformats.org/drawingml/2006/table">
            <a:tbl>
              <a:tblPr firstRow="1" firstCol="1" bandRow="1">
                <a:tableStyleId>{5C22544A-7EE6-4342-B048-85BDC9FD1C3A}</a:tableStyleId>
              </a:tblPr>
              <a:tblGrid>
                <a:gridCol w="7056784">
                  <a:extLst>
                    <a:ext uri="{9D8B030D-6E8A-4147-A177-3AD203B41FA5}">
                      <a16:colId xmlns:a16="http://schemas.microsoft.com/office/drawing/2014/main" val="2114205409"/>
                    </a:ext>
                  </a:extLst>
                </a:gridCol>
              </a:tblGrid>
              <a:tr h="506431">
                <a:tc>
                  <a:txBody>
                    <a:bodyPr/>
                    <a:lstStyle/>
                    <a:p>
                      <a:pPr algn="ctr">
                        <a:lnSpc>
                          <a:spcPct val="107000"/>
                        </a:lnSpc>
                        <a:spcAft>
                          <a:spcPts val="0"/>
                        </a:spcAft>
                      </a:pPr>
                      <a:r>
                        <a:rPr lang="sk-SK" sz="1400" b="1" dirty="0">
                          <a:effectLst/>
                          <a:latin typeface="Calibri" panose="020F0502020204030204" pitchFamily="34" charset="0"/>
                          <a:cs typeface="Calibri" panose="020F0502020204030204" pitchFamily="34" charset="0"/>
                        </a:rPr>
                        <a:t>ZVF </a:t>
                      </a:r>
                      <a:r>
                        <a:rPr lang="sk-SK" sz="1400" b="1" dirty="0" smtClean="0">
                          <a:effectLst/>
                          <a:latin typeface="Calibri" panose="020F0502020204030204" pitchFamily="34" charset="0"/>
                          <a:cs typeface="Calibri" panose="020F0502020204030204" pitchFamily="34" charset="0"/>
                        </a:rPr>
                        <a:t>6/2024</a:t>
                      </a:r>
                      <a:endParaRPr lang="sk-SK"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031429756"/>
                  </a:ext>
                </a:extLst>
              </a:tr>
              <a:tr h="577250">
                <a:tc>
                  <a:txBody>
                    <a:bodyPr/>
                    <a:lstStyle/>
                    <a:p>
                      <a:pPr algn="ctr">
                        <a:lnSpc>
                          <a:spcPct val="107000"/>
                        </a:lnSpc>
                        <a:spcAft>
                          <a:spcPts val="0"/>
                        </a:spcAft>
                      </a:pPr>
                      <a:r>
                        <a:rPr lang="sk-SK" sz="1400" b="1" dirty="0" smtClean="0">
                          <a:effectLst/>
                          <a:latin typeface="Calibri" panose="020F0502020204030204" pitchFamily="34" charset="0"/>
                          <a:cs typeface="Calibri" panose="020F0502020204030204" pitchFamily="34" charset="0"/>
                        </a:rPr>
                        <a:t>ENVIRONMENTÁLNY FOND</a:t>
                      </a:r>
                      <a:endParaRPr lang="sk-SK" sz="1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437301971"/>
                  </a:ext>
                </a:extLst>
              </a:tr>
            </a:tbl>
          </a:graphicData>
        </a:graphic>
      </p:graphicFrame>
      <p:pic>
        <p:nvPicPr>
          <p:cNvPr id="3" name="Obrázo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384665" y="749263"/>
            <a:ext cx="1944217" cy="1664894"/>
          </a:xfrm>
          <a:prstGeom prst="rect">
            <a:avLst/>
          </a:prstGeom>
        </p:spPr>
      </p:pic>
      <p:pic>
        <p:nvPicPr>
          <p:cNvPr id="6" name="Obrázo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327" y="2839473"/>
            <a:ext cx="1664894" cy="1769577"/>
          </a:xfrm>
          <a:prstGeom prst="rect">
            <a:avLst/>
          </a:prstGeom>
        </p:spPr>
      </p:pic>
      <p:pic>
        <p:nvPicPr>
          <p:cNvPr id="9" name="Obrázo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4326" y="4917781"/>
            <a:ext cx="1694451" cy="1463547"/>
          </a:xfrm>
          <a:prstGeom prst="rect">
            <a:avLst/>
          </a:prstGeom>
        </p:spPr>
      </p:pic>
    </p:spTree>
    <p:extLst>
      <p:ext uri="{BB962C8B-B14F-4D97-AF65-F5344CB8AC3E}">
        <p14:creationId xmlns:p14="http://schemas.microsoft.com/office/powerpoint/2010/main" val="25810548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2" y="746025"/>
            <a:ext cx="7092787" cy="1320800"/>
          </a:xfrm>
        </p:spPr>
        <p:txBody>
          <a:bodyPr>
            <a:normAutofit/>
          </a:bodyPr>
          <a:lstStyle/>
          <a:p>
            <a:r>
              <a:rPr lang="sk-SK" sz="2000" b="1" dirty="0" smtClean="0">
                <a:solidFill>
                  <a:srgbClr val="00B050"/>
                </a:solidFill>
                <a:latin typeface="Calibri" panose="020F0502020204030204" pitchFamily="34" charset="0"/>
                <a:cs typeface="Calibri" panose="020F0502020204030204" pitchFamily="34" charset="0"/>
              </a:rPr>
              <a:t>Štatistika piatich ročníkov ZVF</a:t>
            </a:r>
            <a:endParaRPr lang="sk-SK" sz="2000" b="1" dirty="0">
              <a:solidFill>
                <a:srgbClr val="00B050"/>
              </a:solidFill>
              <a:latin typeface="Calibri" panose="020F0502020204030204" pitchFamily="34" charset="0"/>
              <a:cs typeface="Calibri" panose="020F0502020204030204" pitchFamily="34" charset="0"/>
            </a:endParaRPr>
          </a:p>
        </p:txBody>
      </p:sp>
      <p:graphicFrame>
        <p:nvGraphicFramePr>
          <p:cNvPr id="4" name="Zástupný objekt pre obsah 3"/>
          <p:cNvGraphicFramePr>
            <a:graphicFrameLocks noGrp="1"/>
          </p:cNvGraphicFramePr>
          <p:nvPr>
            <p:ph idx="1"/>
            <p:extLst>
              <p:ext uri="{D42A27DB-BD31-4B8C-83A1-F6EECF244321}">
                <p14:modId xmlns:p14="http://schemas.microsoft.com/office/powerpoint/2010/main" val="205602858"/>
              </p:ext>
            </p:extLst>
          </p:nvPr>
        </p:nvGraphicFramePr>
        <p:xfrm>
          <a:off x="609599" y="1196752"/>
          <a:ext cx="7058744" cy="1276548"/>
        </p:xfrm>
        <a:graphic>
          <a:graphicData uri="http://schemas.openxmlformats.org/drawingml/2006/table">
            <a:tbl>
              <a:tblPr firstRow="1" firstCol="1" bandRow="1">
                <a:tableStyleId>{00A15C55-8517-42AA-B614-E9B94910E393}</a:tableStyleId>
              </a:tblPr>
              <a:tblGrid>
                <a:gridCol w="1298105">
                  <a:extLst>
                    <a:ext uri="{9D8B030D-6E8A-4147-A177-3AD203B41FA5}">
                      <a16:colId xmlns:a16="http://schemas.microsoft.com/office/drawing/2014/main" val="2453190439"/>
                    </a:ext>
                  </a:extLst>
                </a:gridCol>
                <a:gridCol w="1033116">
                  <a:extLst>
                    <a:ext uri="{9D8B030D-6E8A-4147-A177-3AD203B41FA5}">
                      <a16:colId xmlns:a16="http://schemas.microsoft.com/office/drawing/2014/main" val="1082249135"/>
                    </a:ext>
                  </a:extLst>
                </a:gridCol>
                <a:gridCol w="1168083">
                  <a:extLst>
                    <a:ext uri="{9D8B030D-6E8A-4147-A177-3AD203B41FA5}">
                      <a16:colId xmlns:a16="http://schemas.microsoft.com/office/drawing/2014/main" val="2406626672"/>
                    </a:ext>
                  </a:extLst>
                </a:gridCol>
                <a:gridCol w="1167259">
                  <a:extLst>
                    <a:ext uri="{9D8B030D-6E8A-4147-A177-3AD203B41FA5}">
                      <a16:colId xmlns:a16="http://schemas.microsoft.com/office/drawing/2014/main" val="3980330318"/>
                    </a:ext>
                  </a:extLst>
                </a:gridCol>
                <a:gridCol w="1168083">
                  <a:extLst>
                    <a:ext uri="{9D8B030D-6E8A-4147-A177-3AD203B41FA5}">
                      <a16:colId xmlns:a16="http://schemas.microsoft.com/office/drawing/2014/main" val="986782932"/>
                    </a:ext>
                  </a:extLst>
                </a:gridCol>
                <a:gridCol w="1224098">
                  <a:extLst>
                    <a:ext uri="{9D8B030D-6E8A-4147-A177-3AD203B41FA5}">
                      <a16:colId xmlns:a16="http://schemas.microsoft.com/office/drawing/2014/main" val="239222103"/>
                    </a:ext>
                  </a:extLst>
                </a:gridCol>
              </a:tblGrid>
              <a:tr h="432048">
                <a:tc>
                  <a:txBody>
                    <a:bodyPr/>
                    <a:lstStyle/>
                    <a:p>
                      <a:pPr>
                        <a:lnSpc>
                          <a:spcPct val="107000"/>
                        </a:lnSpc>
                        <a:spcAft>
                          <a:spcPts val="0"/>
                        </a:spcAft>
                      </a:pPr>
                      <a:r>
                        <a:rPr lang="sk-SK" sz="1200" dirty="0">
                          <a:effectLst/>
                          <a:latin typeface="Calibri" panose="020F0502020204030204" pitchFamily="34" charset="0"/>
                          <a:cs typeface="Calibri" panose="020F0502020204030204" pitchFamily="34" charset="0"/>
                        </a:rPr>
                        <a:t>Rok</a:t>
                      </a:r>
                      <a:endParaRPr lang="sk-SK"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0"/>
                        </a:spcAft>
                      </a:pPr>
                      <a:r>
                        <a:rPr lang="sk-SK" sz="1200" dirty="0">
                          <a:effectLst/>
                          <a:latin typeface="Calibri" panose="020F0502020204030204" pitchFamily="34" charset="0"/>
                          <a:cs typeface="Calibri" panose="020F0502020204030204" pitchFamily="34" charset="0"/>
                        </a:rPr>
                        <a:t>2017</a:t>
                      </a:r>
                      <a:endParaRPr lang="sk-SK"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0"/>
                        </a:spcAft>
                      </a:pPr>
                      <a:r>
                        <a:rPr lang="sk-SK" sz="1200" dirty="0">
                          <a:effectLst/>
                          <a:latin typeface="Calibri" panose="020F0502020204030204" pitchFamily="34" charset="0"/>
                          <a:cs typeface="Calibri" panose="020F0502020204030204" pitchFamily="34" charset="0"/>
                        </a:rPr>
                        <a:t>2018</a:t>
                      </a:r>
                      <a:endParaRPr lang="sk-SK"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0"/>
                        </a:spcAft>
                      </a:pPr>
                      <a:r>
                        <a:rPr lang="sk-SK" sz="1200">
                          <a:effectLst/>
                          <a:latin typeface="Calibri" panose="020F0502020204030204" pitchFamily="34" charset="0"/>
                          <a:cs typeface="Calibri" panose="020F0502020204030204" pitchFamily="34" charset="0"/>
                        </a:rPr>
                        <a:t>2019</a:t>
                      </a:r>
                      <a:endParaRPr lang="sk-SK"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0"/>
                        </a:spcAft>
                      </a:pPr>
                      <a:r>
                        <a:rPr lang="sk-SK" sz="1200">
                          <a:effectLst/>
                          <a:latin typeface="Calibri" panose="020F0502020204030204" pitchFamily="34" charset="0"/>
                          <a:cs typeface="Calibri" panose="020F0502020204030204" pitchFamily="34" charset="0"/>
                        </a:rPr>
                        <a:t>2022</a:t>
                      </a:r>
                      <a:endParaRPr lang="sk-SK"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0"/>
                        </a:spcAft>
                      </a:pPr>
                      <a:r>
                        <a:rPr lang="sk-SK" sz="1200">
                          <a:effectLst/>
                          <a:latin typeface="Calibri" panose="020F0502020204030204" pitchFamily="34" charset="0"/>
                          <a:cs typeface="Calibri" panose="020F0502020204030204" pitchFamily="34" charset="0"/>
                        </a:rPr>
                        <a:t>2023</a:t>
                      </a:r>
                      <a:endParaRPr lang="sk-SK"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566774656"/>
                  </a:ext>
                </a:extLst>
              </a:tr>
              <a:tr h="230856">
                <a:tc>
                  <a:txBody>
                    <a:bodyPr/>
                    <a:lstStyle/>
                    <a:p>
                      <a:pPr>
                        <a:lnSpc>
                          <a:spcPct val="107000"/>
                        </a:lnSpc>
                        <a:spcAft>
                          <a:spcPts val="0"/>
                        </a:spcAft>
                      </a:pPr>
                      <a:r>
                        <a:rPr lang="sk-SK" sz="1200" dirty="0" smtClean="0">
                          <a:effectLst/>
                          <a:latin typeface="Calibri" panose="020F0502020204030204" pitchFamily="34" charset="0"/>
                          <a:cs typeface="Calibri" panose="020F0502020204030204" pitchFamily="34" charset="0"/>
                        </a:rPr>
                        <a:t>Projektových zámerov (počet)</a:t>
                      </a:r>
                      <a:endParaRPr lang="sk-SK"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07000"/>
                        </a:lnSpc>
                        <a:spcAft>
                          <a:spcPts val="0"/>
                        </a:spcAft>
                      </a:pPr>
                      <a:r>
                        <a:rPr lang="sk-SK" sz="1200" dirty="0" smtClean="0">
                          <a:effectLst/>
                          <a:latin typeface="Calibri" panose="020F0502020204030204" pitchFamily="34" charset="0"/>
                          <a:cs typeface="Calibri" panose="020F0502020204030204" pitchFamily="34" charset="0"/>
                        </a:rPr>
                        <a:t>25</a:t>
                      </a:r>
                      <a:endParaRPr lang="sk-SK"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07000"/>
                        </a:lnSpc>
                        <a:spcAft>
                          <a:spcPts val="0"/>
                        </a:spcAft>
                      </a:pPr>
                      <a:r>
                        <a:rPr lang="sk-SK" sz="1200" dirty="0" smtClean="0">
                          <a:effectLst/>
                          <a:latin typeface="Calibri" panose="020F0502020204030204" pitchFamily="34" charset="0"/>
                          <a:cs typeface="Calibri" panose="020F0502020204030204" pitchFamily="34" charset="0"/>
                        </a:rPr>
                        <a:t>28</a:t>
                      </a:r>
                      <a:endParaRPr lang="sk-SK"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07000"/>
                        </a:lnSpc>
                        <a:spcAft>
                          <a:spcPts val="0"/>
                        </a:spcAft>
                      </a:pPr>
                      <a:r>
                        <a:rPr lang="sk-SK" sz="1200" dirty="0" smtClean="0">
                          <a:effectLst/>
                          <a:latin typeface="Calibri" panose="020F0502020204030204" pitchFamily="34" charset="0"/>
                          <a:cs typeface="Calibri" panose="020F0502020204030204" pitchFamily="34" charset="0"/>
                        </a:rPr>
                        <a:t>25</a:t>
                      </a:r>
                      <a:endParaRPr lang="sk-SK"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07000"/>
                        </a:lnSpc>
                        <a:spcAft>
                          <a:spcPts val="0"/>
                        </a:spcAft>
                      </a:pPr>
                      <a:r>
                        <a:rPr lang="sk-SK" sz="1200">
                          <a:effectLst/>
                          <a:latin typeface="Calibri" panose="020F0502020204030204" pitchFamily="34" charset="0"/>
                          <a:cs typeface="Calibri" panose="020F0502020204030204" pitchFamily="34" charset="0"/>
                        </a:rPr>
                        <a:t>44</a:t>
                      </a:r>
                      <a:endParaRPr lang="sk-SK"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07000"/>
                        </a:lnSpc>
                        <a:spcAft>
                          <a:spcPts val="0"/>
                        </a:spcAft>
                      </a:pPr>
                      <a:r>
                        <a:rPr lang="sk-SK" sz="1200">
                          <a:effectLst/>
                          <a:latin typeface="Calibri" panose="020F0502020204030204" pitchFamily="34" charset="0"/>
                          <a:cs typeface="Calibri" panose="020F0502020204030204" pitchFamily="34" charset="0"/>
                        </a:rPr>
                        <a:t>151</a:t>
                      </a:r>
                      <a:endParaRPr lang="sk-SK" sz="12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728115215"/>
                  </a:ext>
                </a:extLst>
              </a:tr>
              <a:tr h="453086">
                <a:tc>
                  <a:txBody>
                    <a:bodyPr/>
                    <a:lstStyle/>
                    <a:p>
                      <a:pPr>
                        <a:lnSpc>
                          <a:spcPct val="107000"/>
                        </a:lnSpc>
                        <a:spcAft>
                          <a:spcPts val="0"/>
                        </a:spcAft>
                      </a:pPr>
                      <a:r>
                        <a:rPr lang="sk-SK" sz="1200" dirty="0" smtClean="0">
                          <a:effectLst/>
                          <a:latin typeface="Calibri" panose="020F0502020204030204" pitchFamily="34" charset="0"/>
                          <a:cs typeface="Calibri" panose="020F0502020204030204" pitchFamily="34" charset="0"/>
                        </a:rPr>
                        <a:t>Suma(eur)</a:t>
                      </a:r>
                      <a:endParaRPr lang="sk-SK"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07000"/>
                        </a:lnSpc>
                        <a:spcAft>
                          <a:spcPts val="0"/>
                        </a:spcAft>
                      </a:pPr>
                      <a:r>
                        <a:rPr lang="sk-SK" sz="1200" dirty="0">
                          <a:effectLst/>
                          <a:latin typeface="Calibri" panose="020F0502020204030204" pitchFamily="34" charset="0"/>
                          <a:cs typeface="Calibri" panose="020F0502020204030204" pitchFamily="34" charset="0"/>
                        </a:rPr>
                        <a:t>142 559,30 </a:t>
                      </a:r>
                      <a:endParaRPr lang="sk-SK"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07000"/>
                        </a:lnSpc>
                        <a:spcAft>
                          <a:spcPts val="0"/>
                        </a:spcAft>
                      </a:pPr>
                      <a:r>
                        <a:rPr lang="sk-SK" sz="1200" dirty="0">
                          <a:effectLst/>
                          <a:latin typeface="Calibri" panose="020F0502020204030204" pitchFamily="34" charset="0"/>
                          <a:cs typeface="Calibri" panose="020F0502020204030204" pitchFamily="34" charset="0"/>
                        </a:rPr>
                        <a:t>170 797,80 </a:t>
                      </a:r>
                      <a:endParaRPr lang="sk-SK"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07000"/>
                        </a:lnSpc>
                        <a:spcAft>
                          <a:spcPts val="0"/>
                        </a:spcAft>
                      </a:pPr>
                      <a:r>
                        <a:rPr lang="sk-SK" sz="1200" dirty="0">
                          <a:effectLst/>
                          <a:latin typeface="Calibri" panose="020F0502020204030204" pitchFamily="34" charset="0"/>
                          <a:cs typeface="Calibri" panose="020F0502020204030204" pitchFamily="34" charset="0"/>
                        </a:rPr>
                        <a:t>125 050,11 </a:t>
                      </a:r>
                      <a:endParaRPr lang="sk-SK"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07000"/>
                        </a:lnSpc>
                        <a:spcAft>
                          <a:spcPts val="0"/>
                        </a:spcAft>
                      </a:pPr>
                      <a:r>
                        <a:rPr lang="sk-SK" sz="1200" dirty="0">
                          <a:effectLst/>
                          <a:latin typeface="Calibri" panose="020F0502020204030204" pitchFamily="34" charset="0"/>
                          <a:cs typeface="Calibri" panose="020F0502020204030204" pitchFamily="34" charset="0"/>
                        </a:rPr>
                        <a:t>208 </a:t>
                      </a:r>
                      <a:r>
                        <a:rPr lang="sk-SK" sz="1200" dirty="0" smtClean="0">
                          <a:effectLst/>
                          <a:latin typeface="Calibri" panose="020F0502020204030204" pitchFamily="34" charset="0"/>
                          <a:cs typeface="Calibri" panose="020F0502020204030204" pitchFamily="34" charset="0"/>
                        </a:rPr>
                        <a:t>007,00</a:t>
                      </a:r>
                      <a:endParaRPr lang="sk-SK"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r">
                        <a:lnSpc>
                          <a:spcPct val="107000"/>
                        </a:lnSpc>
                        <a:spcAft>
                          <a:spcPts val="0"/>
                        </a:spcAft>
                      </a:pPr>
                      <a:r>
                        <a:rPr lang="sk-SK" sz="1200" dirty="0">
                          <a:effectLst/>
                          <a:latin typeface="Calibri" panose="020F0502020204030204" pitchFamily="34" charset="0"/>
                          <a:cs typeface="Calibri" panose="020F0502020204030204" pitchFamily="34" charset="0"/>
                        </a:rPr>
                        <a:t>1 062 </a:t>
                      </a:r>
                      <a:r>
                        <a:rPr lang="sk-SK" sz="1200" dirty="0" smtClean="0">
                          <a:effectLst/>
                          <a:latin typeface="Calibri" panose="020F0502020204030204" pitchFamily="34" charset="0"/>
                          <a:cs typeface="Calibri" panose="020F0502020204030204" pitchFamily="34" charset="0"/>
                        </a:rPr>
                        <a:t>063,77</a:t>
                      </a:r>
                      <a:endParaRPr lang="sk-SK" sz="12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786073157"/>
                  </a:ext>
                </a:extLst>
              </a:tr>
            </a:tbl>
          </a:graphicData>
        </a:graphic>
      </p:graphicFrame>
      <p:graphicFrame>
        <p:nvGraphicFramePr>
          <p:cNvPr id="5" name="Graf 4"/>
          <p:cNvGraphicFramePr/>
          <p:nvPr>
            <p:extLst>
              <p:ext uri="{D42A27DB-BD31-4B8C-83A1-F6EECF244321}">
                <p14:modId xmlns:p14="http://schemas.microsoft.com/office/powerpoint/2010/main" val="2380699756"/>
              </p:ext>
            </p:extLst>
          </p:nvPr>
        </p:nvGraphicFramePr>
        <p:xfrm>
          <a:off x="637309" y="3057236"/>
          <a:ext cx="7031033" cy="28920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02159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09599" y="609600"/>
            <a:ext cx="6347713" cy="1523256"/>
          </a:xfrm>
        </p:spPr>
        <p:txBody>
          <a:bodyPr>
            <a:noAutofit/>
          </a:bodyPr>
          <a:lstStyle/>
          <a:p>
            <a:pPr algn="ctr"/>
            <a:r>
              <a:rPr lang="sk-SK" sz="2000" b="1" dirty="0" smtClean="0">
                <a:solidFill>
                  <a:srgbClr val="00B050"/>
                </a:solidFill>
              </a:rPr>
              <a:t>5 rokov ZVF</a:t>
            </a:r>
            <a:br>
              <a:rPr lang="sk-SK" sz="2000" b="1" dirty="0" smtClean="0">
                <a:solidFill>
                  <a:srgbClr val="00B050"/>
                </a:solidFill>
              </a:rPr>
            </a:br>
            <a:r>
              <a:rPr lang="sk-SK" sz="2000" b="1" dirty="0" smtClean="0">
                <a:solidFill>
                  <a:srgbClr val="00B050"/>
                </a:solidFill>
              </a:rPr>
              <a:t/>
            </a:r>
            <a:br>
              <a:rPr lang="sk-SK" sz="2000" b="1" dirty="0" smtClean="0">
                <a:solidFill>
                  <a:srgbClr val="00B050"/>
                </a:solidFill>
              </a:rPr>
            </a:br>
            <a:r>
              <a:rPr lang="sk-SK" sz="2000" b="1" dirty="0" smtClean="0">
                <a:solidFill>
                  <a:srgbClr val="00B050"/>
                </a:solidFill>
              </a:rPr>
              <a:t>273 projektových zámerov</a:t>
            </a:r>
            <a:br>
              <a:rPr lang="sk-SK" sz="2000" b="1" dirty="0" smtClean="0">
                <a:solidFill>
                  <a:srgbClr val="00B050"/>
                </a:solidFill>
              </a:rPr>
            </a:br>
            <a:r>
              <a:rPr lang="sk-SK" sz="2000" b="1" dirty="0" smtClean="0">
                <a:solidFill>
                  <a:srgbClr val="00B050"/>
                </a:solidFill>
              </a:rPr>
              <a:t>438 407,21 € /</a:t>
            </a:r>
            <a:r>
              <a:rPr lang="sk-SK" sz="2000" b="1" dirty="0" err="1" smtClean="0">
                <a:solidFill>
                  <a:srgbClr val="00B050"/>
                </a:solidFill>
              </a:rPr>
              <a:t>donorov</a:t>
            </a:r>
            <a:r>
              <a:rPr lang="sk-SK" sz="2000" b="1" dirty="0" smtClean="0">
                <a:solidFill>
                  <a:srgbClr val="00B050"/>
                </a:solidFill>
              </a:rPr>
              <a:t/>
            </a:r>
            <a:br>
              <a:rPr lang="sk-SK" sz="2000" b="1" dirty="0" smtClean="0">
                <a:solidFill>
                  <a:srgbClr val="00B050"/>
                </a:solidFill>
              </a:rPr>
            </a:br>
            <a:r>
              <a:rPr lang="sk-SK" sz="2000" b="1" dirty="0" smtClean="0">
                <a:solidFill>
                  <a:srgbClr val="00B050"/>
                </a:solidFill>
              </a:rPr>
              <a:t>1 270 070,77 €/ EF</a:t>
            </a:r>
            <a:endParaRPr lang="sk-SK" sz="2000" b="1" dirty="0">
              <a:solidFill>
                <a:srgbClr val="00B050"/>
              </a:solidFill>
            </a:endParaRPr>
          </a:p>
        </p:txBody>
      </p:sp>
      <p:pic>
        <p:nvPicPr>
          <p:cNvPr id="4" name="Zástupný objekt pre obsah 3"/>
          <p:cNvPicPr>
            <a:picLocks noGrp="1" noChangeAspect="1"/>
          </p:cNvPicPr>
          <p:nvPr>
            <p:ph idx="1"/>
          </p:nvPr>
        </p:nvPicPr>
        <p:blipFill>
          <a:blip r:embed="rId2"/>
          <a:stretch>
            <a:fillRect/>
          </a:stretch>
        </p:blipFill>
        <p:spPr>
          <a:xfrm>
            <a:off x="755577" y="2230636"/>
            <a:ext cx="7188336" cy="3934668"/>
          </a:xfrm>
          <a:prstGeom prst="rect">
            <a:avLst/>
          </a:prstGeom>
        </p:spPr>
      </p:pic>
    </p:spTree>
    <p:extLst>
      <p:ext uri="{BB962C8B-B14F-4D97-AF65-F5344CB8AC3E}">
        <p14:creationId xmlns:p14="http://schemas.microsoft.com/office/powerpoint/2010/main" val="18347996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548680"/>
            <a:ext cx="8229600" cy="1008112"/>
          </a:xfrm>
        </p:spPr>
        <p:txBody>
          <a:bodyPr>
            <a:normAutofit/>
          </a:bodyPr>
          <a:lstStyle/>
          <a:p>
            <a:r>
              <a:rPr lang="sk-SK" sz="2000" b="1" dirty="0" smtClean="0">
                <a:solidFill>
                  <a:srgbClr val="42AA32"/>
                </a:solidFill>
                <a:latin typeface="Calibri" panose="020F0502020204030204" pitchFamily="34" charset="0"/>
                <a:cs typeface="Calibri" panose="020F0502020204030204" pitchFamily="34" charset="0"/>
              </a:rPr>
              <a:t>Činnosti podporené zo ZVF</a:t>
            </a:r>
            <a:endParaRPr lang="sk-SK" sz="2000" dirty="0">
              <a:solidFill>
                <a:srgbClr val="42AA32"/>
              </a:solidFill>
              <a:latin typeface="Calibri" panose="020F0502020204030204" pitchFamily="34" charset="0"/>
              <a:cs typeface="Calibri" panose="020F0502020204030204" pitchFamily="34" charset="0"/>
            </a:endParaRPr>
          </a:p>
        </p:txBody>
      </p:sp>
      <p:sp>
        <p:nvSpPr>
          <p:cNvPr id="3" name="Zástupný symbol obsahu 2"/>
          <p:cNvSpPr>
            <a:spLocks noGrp="1"/>
          </p:cNvSpPr>
          <p:nvPr>
            <p:ph idx="1"/>
          </p:nvPr>
        </p:nvSpPr>
        <p:spPr>
          <a:xfrm>
            <a:off x="457200" y="1556792"/>
            <a:ext cx="7272386" cy="3168352"/>
          </a:xfrm>
        </p:spPr>
        <p:txBody>
          <a:bodyPr>
            <a:normAutofit/>
          </a:bodyPr>
          <a:lstStyle/>
          <a:p>
            <a:pPr marL="0" indent="0">
              <a:buNone/>
            </a:pPr>
            <a:r>
              <a:rPr lang="sk-SK" sz="1400" b="1" dirty="0" smtClean="0">
                <a:solidFill>
                  <a:srgbClr val="42AA32"/>
                </a:solidFill>
                <a:latin typeface="Calibri" panose="020F0502020204030204" pitchFamily="34" charset="0"/>
                <a:cs typeface="Calibri" panose="020F0502020204030204" pitchFamily="34" charset="0"/>
              </a:rPr>
              <a:t>Činnosť </a:t>
            </a:r>
            <a:r>
              <a:rPr lang="sk-SK" sz="1400" b="1" dirty="0">
                <a:solidFill>
                  <a:srgbClr val="42AA32"/>
                </a:solidFill>
                <a:latin typeface="Calibri" panose="020F0502020204030204" pitchFamily="34" charset="0"/>
                <a:cs typeface="Calibri" panose="020F0502020204030204" pitchFamily="34" charset="0"/>
              </a:rPr>
              <a:t>ZVF1:</a:t>
            </a:r>
            <a:r>
              <a:rPr lang="sk-SK" sz="1400" b="1" dirty="0">
                <a:latin typeface="Calibri" panose="020F0502020204030204" pitchFamily="34" charset="0"/>
                <a:cs typeface="Calibri" panose="020F0502020204030204" pitchFamily="34" charset="0"/>
              </a:rPr>
              <a:t/>
            </a:r>
            <a:br>
              <a:rPr lang="sk-SK" sz="1400" b="1" dirty="0">
                <a:latin typeface="Calibri" panose="020F0502020204030204" pitchFamily="34" charset="0"/>
                <a:cs typeface="Calibri" panose="020F0502020204030204" pitchFamily="34" charset="0"/>
              </a:rPr>
            </a:br>
            <a:r>
              <a:rPr lang="sk-SK" sz="1400" dirty="0" err="1">
                <a:solidFill>
                  <a:schemeClr val="bg1">
                    <a:lumMod val="65000"/>
                  </a:schemeClr>
                </a:solidFill>
                <a:latin typeface="Calibri" panose="020F0502020204030204" pitchFamily="34" charset="0"/>
                <a:cs typeface="Calibri" panose="020F0502020204030204" pitchFamily="34" charset="0"/>
              </a:rPr>
              <a:t>Výchovno</a:t>
            </a:r>
            <a:r>
              <a:rPr lang="sk-SK" sz="1400" dirty="0">
                <a:solidFill>
                  <a:schemeClr val="bg1">
                    <a:lumMod val="65000"/>
                  </a:schemeClr>
                </a:solidFill>
                <a:latin typeface="Calibri" panose="020F0502020204030204" pitchFamily="34" charset="0"/>
                <a:cs typeface="Calibri" panose="020F0502020204030204" pitchFamily="34" charset="0"/>
              </a:rPr>
              <a:t>–vzdelávacie aktivity pre deti a mládež, verejnosť a pedagogických pracovníkov v téme odpady a prechod na obehové hospodárstvo</a:t>
            </a:r>
            <a:endParaRPr lang="sk-SK" sz="1400" u="sng" dirty="0">
              <a:solidFill>
                <a:schemeClr val="bg1">
                  <a:lumMod val="65000"/>
                </a:schemeClr>
              </a:solidFill>
              <a:latin typeface="Calibri" panose="020F0502020204030204" pitchFamily="34" charset="0"/>
              <a:cs typeface="Calibri" panose="020F0502020204030204" pitchFamily="34" charset="0"/>
            </a:endParaRPr>
          </a:p>
          <a:p>
            <a:pPr marL="0" indent="0">
              <a:buNone/>
            </a:pPr>
            <a:r>
              <a:rPr lang="sk-SK" sz="1400" b="1" dirty="0" smtClean="0">
                <a:solidFill>
                  <a:srgbClr val="42AA32"/>
                </a:solidFill>
                <a:latin typeface="Calibri" panose="020F0502020204030204" pitchFamily="34" charset="0"/>
                <a:cs typeface="Calibri" panose="020F0502020204030204" pitchFamily="34" charset="0"/>
              </a:rPr>
              <a:t>Činnosť </a:t>
            </a:r>
            <a:r>
              <a:rPr lang="sk-SK" sz="1400" b="1" dirty="0">
                <a:solidFill>
                  <a:srgbClr val="42AA32"/>
                </a:solidFill>
                <a:latin typeface="Calibri" panose="020F0502020204030204" pitchFamily="34" charset="0"/>
                <a:cs typeface="Calibri" panose="020F0502020204030204" pitchFamily="34" charset="0"/>
              </a:rPr>
              <a:t>ZVF2:</a:t>
            </a:r>
            <a:r>
              <a:rPr lang="sk-SK" sz="1400" b="1" dirty="0">
                <a:latin typeface="Calibri" panose="020F0502020204030204" pitchFamily="34" charset="0"/>
                <a:cs typeface="Calibri" panose="020F0502020204030204" pitchFamily="34" charset="0"/>
              </a:rPr>
              <a:t/>
            </a:r>
            <a:br>
              <a:rPr lang="sk-SK" sz="1400" b="1" dirty="0">
                <a:latin typeface="Calibri" panose="020F0502020204030204" pitchFamily="34" charset="0"/>
                <a:cs typeface="Calibri" panose="020F0502020204030204" pitchFamily="34" charset="0"/>
              </a:rPr>
            </a:br>
            <a:r>
              <a:rPr lang="sk-SK" sz="1400" dirty="0" err="1">
                <a:solidFill>
                  <a:schemeClr val="bg1">
                    <a:lumMod val="65000"/>
                  </a:schemeClr>
                </a:solidFill>
                <a:latin typeface="Calibri" panose="020F0502020204030204" pitchFamily="34" charset="0"/>
                <a:cs typeface="Calibri" panose="020F0502020204030204" pitchFamily="34" charset="0"/>
              </a:rPr>
              <a:t>Výchovno</a:t>
            </a:r>
            <a:r>
              <a:rPr lang="sk-SK" sz="1400" dirty="0">
                <a:solidFill>
                  <a:schemeClr val="bg1">
                    <a:lumMod val="65000"/>
                  </a:schemeClr>
                </a:solidFill>
                <a:latin typeface="Calibri" panose="020F0502020204030204" pitchFamily="34" charset="0"/>
                <a:cs typeface="Calibri" panose="020F0502020204030204" pitchFamily="34" charset="0"/>
              </a:rPr>
              <a:t>–vzdelávacie aktivity pre deti a mládež, verejnosť a pedagogických pracovníkov v téme  zmierňovania a prispôsobovania sa nepriaznivým dôsledkom zmeny klímy a ochrany ovzdušia</a:t>
            </a:r>
            <a:endParaRPr lang="sk-SK" sz="1400" u="sng" dirty="0">
              <a:solidFill>
                <a:schemeClr val="bg1">
                  <a:lumMod val="65000"/>
                </a:schemeClr>
              </a:solidFill>
              <a:latin typeface="Calibri" panose="020F0502020204030204" pitchFamily="34" charset="0"/>
              <a:cs typeface="Calibri" panose="020F0502020204030204" pitchFamily="34" charset="0"/>
            </a:endParaRPr>
          </a:p>
          <a:p>
            <a:pPr marL="0" indent="0">
              <a:buNone/>
            </a:pPr>
            <a:r>
              <a:rPr lang="sk-SK" sz="1400" b="1" dirty="0" smtClean="0">
                <a:solidFill>
                  <a:srgbClr val="42AA32"/>
                </a:solidFill>
                <a:latin typeface="Calibri" panose="020F0502020204030204" pitchFamily="34" charset="0"/>
                <a:cs typeface="Calibri" panose="020F0502020204030204" pitchFamily="34" charset="0"/>
              </a:rPr>
              <a:t>Činnosť </a:t>
            </a:r>
            <a:r>
              <a:rPr lang="sk-SK" sz="1400" b="1" dirty="0">
                <a:solidFill>
                  <a:srgbClr val="42AA32"/>
                </a:solidFill>
                <a:latin typeface="Calibri" panose="020F0502020204030204" pitchFamily="34" charset="0"/>
                <a:cs typeface="Calibri" panose="020F0502020204030204" pitchFamily="34" charset="0"/>
              </a:rPr>
              <a:t>ZVF 3:</a:t>
            </a:r>
            <a:r>
              <a:rPr lang="sk-SK" sz="1400" b="1" dirty="0">
                <a:latin typeface="Calibri" panose="020F0502020204030204" pitchFamily="34" charset="0"/>
                <a:cs typeface="Calibri" panose="020F0502020204030204" pitchFamily="34" charset="0"/>
              </a:rPr>
              <a:t/>
            </a:r>
            <a:br>
              <a:rPr lang="sk-SK" sz="1400" b="1" dirty="0">
                <a:latin typeface="Calibri" panose="020F0502020204030204" pitchFamily="34" charset="0"/>
                <a:cs typeface="Calibri" panose="020F0502020204030204" pitchFamily="34" charset="0"/>
              </a:rPr>
            </a:br>
            <a:r>
              <a:rPr lang="sk-SK" sz="1400" dirty="0" err="1">
                <a:solidFill>
                  <a:schemeClr val="bg1">
                    <a:lumMod val="65000"/>
                  </a:schemeClr>
                </a:solidFill>
                <a:latin typeface="Calibri" panose="020F0502020204030204" pitchFamily="34" charset="0"/>
                <a:cs typeface="Calibri" panose="020F0502020204030204" pitchFamily="34" charset="0"/>
              </a:rPr>
              <a:t>Výchovno</a:t>
            </a:r>
            <a:r>
              <a:rPr lang="sk-SK" sz="1400" dirty="0">
                <a:solidFill>
                  <a:schemeClr val="bg1">
                    <a:lumMod val="65000"/>
                  </a:schemeClr>
                </a:solidFill>
                <a:latin typeface="Calibri" panose="020F0502020204030204" pitchFamily="34" charset="0"/>
                <a:cs typeface="Calibri" panose="020F0502020204030204" pitchFamily="34" charset="0"/>
              </a:rPr>
              <a:t>–vzdelávacie aktivity pre deti a mládež, verejnosť a pedagogických pracovníkov v téme prezentácia a podpora ochrany  biodiverzity a abiotickej zložky (</a:t>
            </a:r>
            <a:r>
              <a:rPr lang="sk-SK" sz="1400" dirty="0" err="1">
                <a:solidFill>
                  <a:schemeClr val="bg1">
                    <a:lumMod val="65000"/>
                  </a:schemeClr>
                </a:solidFill>
                <a:latin typeface="Calibri" panose="020F0502020204030204" pitchFamily="34" charset="0"/>
                <a:cs typeface="Calibri" panose="020F0502020204030204" pitchFamily="34" charset="0"/>
              </a:rPr>
              <a:t>geodiverzity</a:t>
            </a:r>
            <a:r>
              <a:rPr lang="sk-SK" sz="1400" dirty="0">
                <a:solidFill>
                  <a:schemeClr val="bg1">
                    <a:lumMod val="65000"/>
                  </a:schemeClr>
                </a:solidFill>
                <a:latin typeface="Calibri" panose="020F0502020204030204" pitchFamily="34" charset="0"/>
                <a:cs typeface="Calibri" panose="020F0502020204030204" pitchFamily="34" charset="0"/>
              </a:rPr>
              <a:t>)</a:t>
            </a:r>
            <a:r>
              <a:rPr lang="x-none" sz="1400" dirty="0">
                <a:solidFill>
                  <a:schemeClr val="bg1">
                    <a:lumMod val="65000"/>
                  </a:schemeClr>
                </a:solidFill>
                <a:latin typeface="Calibri" panose="020F0502020204030204" pitchFamily="34" charset="0"/>
                <a:cs typeface="Calibri" panose="020F0502020204030204" pitchFamily="34" charset="0"/>
              </a:rPr>
              <a:t>	</a:t>
            </a:r>
            <a:endParaRPr lang="sk-SK" sz="1400" u="sng" dirty="0">
              <a:solidFill>
                <a:schemeClr val="bg1">
                  <a:lumMod val="65000"/>
                </a:schemeClr>
              </a:solidFill>
              <a:latin typeface="Calibri" panose="020F0502020204030204" pitchFamily="34" charset="0"/>
              <a:cs typeface="Calibri" panose="020F0502020204030204" pitchFamily="34" charset="0"/>
            </a:endParaRPr>
          </a:p>
          <a:p>
            <a:pPr marL="0" indent="0" algn="just">
              <a:buNone/>
            </a:pPr>
            <a:endParaRPr lang="sk-SK" sz="2800" dirty="0">
              <a:solidFill>
                <a:srgbClr val="4A4E53"/>
              </a:solidFill>
            </a:endParaRPr>
          </a:p>
          <a:p>
            <a:pPr marL="0" indent="0" algn="just">
              <a:buNone/>
            </a:pPr>
            <a:endParaRPr lang="sk-SK" sz="2800" dirty="0" smtClean="0">
              <a:solidFill>
                <a:srgbClr val="4A4E53"/>
              </a:solidFill>
            </a:endParaRPr>
          </a:p>
          <a:p>
            <a:pPr algn="just"/>
            <a:endParaRPr lang="sk-SK" sz="2800" dirty="0" smtClean="0">
              <a:solidFill>
                <a:srgbClr val="4A4E53"/>
              </a:solidFill>
            </a:endParaRPr>
          </a:p>
          <a:p>
            <a:pPr marL="0" indent="0" algn="just">
              <a:buNone/>
            </a:pPr>
            <a:endParaRPr lang="sk-SK" dirty="0">
              <a:solidFill>
                <a:srgbClr val="4A4E53"/>
              </a:solidFill>
            </a:endParaRPr>
          </a:p>
        </p:txBody>
      </p:sp>
      <p:pic>
        <p:nvPicPr>
          <p:cNvPr id="12" name="Obrázok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5063" y="5335324"/>
            <a:ext cx="2009656" cy="1562263"/>
          </a:xfrm>
          <a:prstGeom prst="rect">
            <a:avLst/>
          </a:prstGeom>
        </p:spPr>
      </p:pic>
      <p:pic>
        <p:nvPicPr>
          <p:cNvPr id="7" name="Obrázo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043468" y="4038343"/>
            <a:ext cx="1512303" cy="1134227"/>
          </a:xfrm>
          <a:prstGeom prst="rect">
            <a:avLst/>
          </a:prstGeom>
        </p:spPr>
      </p:pic>
      <p:pic>
        <p:nvPicPr>
          <p:cNvPr id="8" name="Obrázo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64914" y="4446858"/>
            <a:ext cx="1772816" cy="1329612"/>
          </a:xfrm>
          <a:prstGeom prst="rect">
            <a:avLst/>
          </a:prstGeom>
        </p:spPr>
      </p:pic>
      <p:pic>
        <p:nvPicPr>
          <p:cNvPr id="9" name="Obrázo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387138" y="5419151"/>
            <a:ext cx="1427030" cy="1427030"/>
          </a:xfrm>
          <a:prstGeom prst="rect">
            <a:avLst/>
          </a:prstGeom>
        </p:spPr>
      </p:pic>
      <p:pic>
        <p:nvPicPr>
          <p:cNvPr id="13" name="Obrázok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11790" y="4225256"/>
            <a:ext cx="1840396" cy="1380297"/>
          </a:xfrm>
          <a:prstGeom prst="rect">
            <a:avLst/>
          </a:prstGeom>
        </p:spPr>
      </p:pic>
      <p:pic>
        <p:nvPicPr>
          <p:cNvPr id="16" name="Obrázok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0981" y="5604356"/>
            <a:ext cx="1671524" cy="1253643"/>
          </a:xfrm>
          <a:prstGeom prst="rect">
            <a:avLst/>
          </a:prstGeom>
        </p:spPr>
      </p:pic>
      <p:pic>
        <p:nvPicPr>
          <p:cNvPr id="18" name="Obrázok 1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904" y="4219428"/>
            <a:ext cx="1364152" cy="1384929"/>
          </a:xfrm>
          <a:prstGeom prst="rect">
            <a:avLst/>
          </a:prstGeom>
        </p:spPr>
      </p:pic>
    </p:spTree>
    <p:extLst>
      <p:ext uri="{BB962C8B-B14F-4D97-AF65-F5344CB8AC3E}">
        <p14:creationId xmlns:p14="http://schemas.microsoft.com/office/powerpoint/2010/main" val="2604161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txBox="1">
            <a:spLocks/>
          </p:cNvSpPr>
          <p:nvPr/>
        </p:nvSpPr>
        <p:spPr>
          <a:xfrm>
            <a:off x="323528" y="578614"/>
            <a:ext cx="1440159" cy="432048"/>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k-SK" sz="1400" dirty="0" smtClean="0">
                <a:solidFill>
                  <a:srgbClr val="00B050"/>
                </a:solidFill>
                <a:latin typeface="Calibri" panose="020F0502020204030204" pitchFamily="34" charset="0"/>
                <a:cs typeface="Calibri" panose="020F0502020204030204" pitchFamily="34" charset="0"/>
              </a:rPr>
              <a:t>Aktivity podporené </a:t>
            </a:r>
          </a:p>
          <a:p>
            <a:r>
              <a:rPr lang="sk-SK" sz="1400" dirty="0" smtClean="0">
                <a:solidFill>
                  <a:srgbClr val="00B050"/>
                </a:solidFill>
                <a:latin typeface="Calibri" panose="020F0502020204030204" pitchFamily="34" charset="0"/>
                <a:cs typeface="Calibri" panose="020F0502020204030204" pitchFamily="34" charset="0"/>
              </a:rPr>
              <a:t>z Činnosti ZVF 1 :</a:t>
            </a:r>
            <a:endParaRPr lang="sk-SK" sz="1400" dirty="0">
              <a:solidFill>
                <a:srgbClr val="00B050"/>
              </a:solidFill>
              <a:latin typeface="Calibri" panose="020F0502020204030204" pitchFamily="34" charset="0"/>
              <a:cs typeface="Calibri" panose="020F0502020204030204" pitchFamily="34" charset="0"/>
            </a:endParaRPr>
          </a:p>
        </p:txBody>
      </p:sp>
      <p:sp>
        <p:nvSpPr>
          <p:cNvPr id="6" name="Zástupný objekt pre obsah 2"/>
          <p:cNvSpPr txBox="1">
            <a:spLocks/>
          </p:cNvSpPr>
          <p:nvPr/>
        </p:nvSpPr>
        <p:spPr>
          <a:xfrm>
            <a:off x="609599" y="1052736"/>
            <a:ext cx="6347714" cy="5328592"/>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lvl="0" indent="0" algn="just" fontAlgn="base">
              <a:buNone/>
            </a:pPr>
            <a:endParaRPr lang="sk-SK" sz="900" dirty="0">
              <a:latin typeface="Calibri" panose="020F0502020204030204" pitchFamily="34" charset="0"/>
              <a:cs typeface="Calibri" panose="020F0502020204030204" pitchFamily="34" charset="0"/>
            </a:endParaRPr>
          </a:p>
        </p:txBody>
      </p:sp>
      <p:pic>
        <p:nvPicPr>
          <p:cNvPr id="8" name="Obrázo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4690" y="2276872"/>
            <a:ext cx="2002333" cy="1501750"/>
          </a:xfrm>
          <a:prstGeom prst="rect">
            <a:avLst/>
          </a:prstGeom>
        </p:spPr>
      </p:pic>
      <p:pic>
        <p:nvPicPr>
          <p:cNvPr id="9" name="Obrázo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0800" y="4077072"/>
            <a:ext cx="2016223" cy="1656183"/>
          </a:xfrm>
          <a:prstGeom prst="rect">
            <a:avLst/>
          </a:prstGeom>
        </p:spPr>
      </p:pic>
      <p:sp>
        <p:nvSpPr>
          <p:cNvPr id="2" name="Obdĺžnik 1"/>
          <p:cNvSpPr/>
          <p:nvPr/>
        </p:nvSpPr>
        <p:spPr>
          <a:xfrm>
            <a:off x="2627784" y="692696"/>
            <a:ext cx="3960440" cy="3085926"/>
          </a:xfrm>
          <a:prstGeom prst="rect">
            <a:avLst/>
          </a:prstGeom>
        </p:spPr>
        <p:txBody>
          <a:bodyPr wrap="square">
            <a:spAutoFit/>
          </a:bodyPr>
          <a:lstStyle/>
          <a:p>
            <a:pPr algn="just"/>
            <a:r>
              <a:rPr lang="sk-SK" sz="700" dirty="0"/>
              <a:t>1</a:t>
            </a:r>
            <a:r>
              <a:rPr lang="sk-SK" sz="700" dirty="0" smtClean="0"/>
              <a:t>. aktivity </a:t>
            </a:r>
            <a:r>
              <a:rPr lang="sk-SK" sz="700" dirty="0"/>
              <a:t>zamerané na </a:t>
            </a:r>
            <a:r>
              <a:rPr lang="sk-SK" sz="700" u="sng" dirty="0"/>
              <a:t>podporu a zlepšenie odpadového a obehového hospodárstva </a:t>
            </a:r>
            <a:r>
              <a:rPr lang="sk-SK" sz="700" dirty="0" smtClean="0"/>
              <a:t>– </a:t>
            </a:r>
            <a:r>
              <a:rPr lang="sk-SK" sz="700" u="sng" dirty="0" smtClean="0"/>
              <a:t>opatrenia </a:t>
            </a:r>
            <a:r>
              <a:rPr lang="sk-SK" sz="700" u="sng" dirty="0" smtClean="0">
                <a:latin typeface="Calibri" panose="020F0502020204030204" pitchFamily="34" charset="0"/>
                <a:cs typeface="Calibri" panose="020F0502020204030204" pitchFamily="34" charset="0"/>
              </a:rPr>
              <a:t>zamerané </a:t>
            </a:r>
            <a:r>
              <a:rPr lang="sk-SK" sz="700" u="sng" dirty="0">
                <a:latin typeface="Calibri" panose="020F0502020204030204" pitchFamily="34" charset="0"/>
                <a:cs typeface="Calibri" panose="020F0502020204030204" pitchFamily="34" charset="0"/>
              </a:rPr>
              <a:t>na podporu predchádzania vzniku odpadu</a:t>
            </a:r>
            <a:r>
              <a:rPr lang="sk-SK" sz="700" dirty="0">
                <a:latin typeface="Calibri" panose="020F0502020204030204" pitchFamily="34" charset="0"/>
                <a:cs typeface="Calibri" panose="020F0502020204030204" pitchFamily="34" charset="0"/>
              </a:rPr>
              <a:t>, opätovné použitie (výrobkov), prípravu na </a:t>
            </a:r>
            <a:r>
              <a:rPr lang="sk-SK" sz="700" dirty="0" smtClean="0">
                <a:latin typeface="Calibri" panose="020F0502020204030204" pitchFamily="34" charset="0"/>
                <a:cs typeface="Calibri" panose="020F0502020204030204" pitchFamily="34" charset="0"/>
              </a:rPr>
              <a:t>opätovné použitie </a:t>
            </a:r>
            <a:r>
              <a:rPr lang="sk-SK" sz="700" dirty="0">
                <a:latin typeface="Calibri" panose="020F0502020204030204" pitchFamily="34" charset="0"/>
                <a:cs typeface="Calibri" panose="020F0502020204030204" pitchFamily="34" charset="0"/>
              </a:rPr>
              <a:t>(odpadu</a:t>
            </a:r>
            <a:r>
              <a:rPr lang="sk-SK" sz="700" u="sng" dirty="0">
                <a:latin typeface="Calibri" panose="020F0502020204030204" pitchFamily="34" charset="0"/>
                <a:cs typeface="Calibri" panose="020F0502020204030204" pitchFamily="34" charset="0"/>
              </a:rPr>
              <a:t>), zvýšenie zhodnocovania odpadu a skvalitnenie podmienok </a:t>
            </a:r>
            <a:r>
              <a:rPr lang="sk-SK" sz="700" dirty="0">
                <a:latin typeface="Calibri" panose="020F0502020204030204" pitchFamily="34" charset="0"/>
                <a:cs typeface="Calibri" panose="020F0502020204030204" pitchFamily="34" charset="0"/>
              </a:rPr>
              <a:t>pre triedený zber odpadu;</a:t>
            </a:r>
          </a:p>
          <a:p>
            <a:pPr algn="just"/>
            <a:endParaRPr lang="sk-SK" sz="700" dirty="0" smtClean="0">
              <a:latin typeface="Calibri" panose="020F0502020204030204" pitchFamily="34" charset="0"/>
              <a:cs typeface="Calibri" panose="020F0502020204030204" pitchFamily="34" charset="0"/>
            </a:endParaRPr>
          </a:p>
          <a:p>
            <a:pPr algn="just"/>
            <a:r>
              <a:rPr lang="sk-SK" sz="700" dirty="0" smtClean="0">
                <a:latin typeface="Calibri" panose="020F0502020204030204" pitchFamily="34" charset="0"/>
                <a:cs typeface="Calibri" panose="020F0502020204030204" pitchFamily="34" charset="0"/>
              </a:rPr>
              <a:t>2</a:t>
            </a:r>
            <a:r>
              <a:rPr lang="sk-SK" sz="700" dirty="0">
                <a:latin typeface="Calibri" panose="020F0502020204030204" pitchFamily="34" charset="0"/>
                <a:cs typeface="Calibri" panose="020F0502020204030204" pitchFamily="34" charset="0"/>
              </a:rPr>
              <a:t>. </a:t>
            </a:r>
            <a:r>
              <a:rPr lang="sk-SK" sz="700" u="sng" dirty="0">
                <a:latin typeface="Calibri" panose="020F0502020204030204" pitchFamily="34" charset="0"/>
                <a:cs typeface="Calibri" panose="020F0502020204030204" pitchFamily="34" charset="0"/>
              </a:rPr>
              <a:t>nákup tematických pomôcok, tovarov </a:t>
            </a:r>
            <a:r>
              <a:rPr lang="sk-SK" sz="700" dirty="0">
                <a:latin typeface="Calibri" panose="020F0502020204030204" pitchFamily="34" charset="0"/>
                <a:cs typeface="Calibri" panose="020F0502020204030204" pitchFamily="34" charset="0"/>
              </a:rPr>
              <a:t>a služieb súvisiacich s projektom (napr. recyklačných košov,</a:t>
            </a:r>
          </a:p>
          <a:p>
            <a:pPr algn="just"/>
            <a:r>
              <a:rPr lang="sk-SK" sz="700" dirty="0" err="1">
                <a:latin typeface="Calibri" panose="020F0502020204030204" pitchFamily="34" charset="0"/>
                <a:cs typeface="Calibri" panose="020F0502020204030204" pitchFamily="34" charset="0"/>
              </a:rPr>
              <a:t>kompostérov</a:t>
            </a:r>
            <a:r>
              <a:rPr lang="sk-SK" sz="700" dirty="0">
                <a:latin typeface="Calibri" panose="020F0502020204030204" pitchFamily="34" charset="0"/>
                <a:cs typeface="Calibri" panose="020F0502020204030204" pitchFamily="34" charset="0"/>
              </a:rPr>
              <a:t>, ...);</a:t>
            </a:r>
          </a:p>
          <a:p>
            <a:pPr algn="just"/>
            <a:endParaRPr lang="sk-SK" sz="700" dirty="0" smtClean="0">
              <a:latin typeface="Calibri" panose="020F0502020204030204" pitchFamily="34" charset="0"/>
              <a:cs typeface="Calibri" panose="020F0502020204030204" pitchFamily="34" charset="0"/>
            </a:endParaRPr>
          </a:p>
          <a:p>
            <a:pPr algn="just"/>
            <a:r>
              <a:rPr lang="sk-SK" sz="700" dirty="0" smtClean="0">
                <a:latin typeface="Calibri" panose="020F0502020204030204" pitchFamily="34" charset="0"/>
                <a:cs typeface="Calibri" panose="020F0502020204030204" pitchFamily="34" charset="0"/>
              </a:rPr>
              <a:t>3</a:t>
            </a:r>
            <a:r>
              <a:rPr lang="sk-SK" sz="700" dirty="0">
                <a:latin typeface="Calibri" panose="020F0502020204030204" pitchFamily="34" charset="0"/>
                <a:cs typeface="Calibri" panose="020F0502020204030204" pitchFamily="34" charset="0"/>
              </a:rPr>
              <a:t>. realizácia </a:t>
            </a:r>
            <a:r>
              <a:rPr lang="sk-SK" sz="700" u="sng" dirty="0">
                <a:latin typeface="Calibri" panose="020F0502020204030204" pitchFamily="34" charset="0"/>
                <a:cs typeface="Calibri" panose="020F0502020204030204" pitchFamily="34" charset="0"/>
              </a:rPr>
              <a:t>podujatí a súťaží </a:t>
            </a:r>
            <a:r>
              <a:rPr lang="sk-SK" sz="700" dirty="0">
                <a:latin typeface="Calibri" panose="020F0502020204030204" pitchFamily="34" charset="0"/>
                <a:cs typeface="Calibri" panose="020F0502020204030204" pitchFamily="34" charset="0"/>
              </a:rPr>
              <a:t>– národného a regionálneho charakteru</a:t>
            </a:r>
            <a:r>
              <a:rPr lang="sk-SK" sz="700" u="sng" dirty="0">
                <a:latin typeface="Calibri" panose="020F0502020204030204" pitchFamily="34" charset="0"/>
                <a:cs typeface="Calibri" panose="020F0502020204030204" pitchFamily="34" charset="0"/>
              </a:rPr>
              <a:t>, workshopov, seminárov, školení,</a:t>
            </a:r>
          </a:p>
          <a:p>
            <a:pPr algn="just"/>
            <a:r>
              <a:rPr lang="sk-SK" sz="700" u="sng" dirty="0">
                <a:latin typeface="Calibri" panose="020F0502020204030204" pitchFamily="34" charset="0"/>
                <a:cs typeface="Calibri" panose="020F0502020204030204" pitchFamily="34" charset="0"/>
              </a:rPr>
              <a:t>festivalov, výstav, exkurzií a aktivít </a:t>
            </a:r>
            <a:r>
              <a:rPr lang="sk-SK" sz="700" dirty="0">
                <a:latin typeface="Calibri" panose="020F0502020204030204" pitchFamily="34" charset="0"/>
                <a:cs typeface="Calibri" panose="020F0502020204030204" pitchFamily="34" charset="0"/>
              </a:rPr>
              <a:t>na regionálnej alebo celoslovenskej úrovni so zameraním na</a:t>
            </a:r>
          </a:p>
          <a:p>
            <a:pPr algn="just"/>
            <a:r>
              <a:rPr lang="sk-SK" sz="700" dirty="0">
                <a:latin typeface="Calibri" panose="020F0502020204030204" pitchFamily="34" charset="0"/>
                <a:cs typeface="Calibri" panose="020F0502020204030204" pitchFamily="34" charset="0"/>
              </a:rPr>
              <a:t>environmentálnu výchovu, vzdelávanie pre udržateľný rozvoj, ochranu životného prostredia, zamerané</a:t>
            </a:r>
          </a:p>
          <a:p>
            <a:pPr algn="just"/>
            <a:r>
              <a:rPr lang="sk-SK" sz="700" dirty="0">
                <a:latin typeface="Calibri" panose="020F0502020204030204" pitchFamily="34" charset="0"/>
                <a:cs typeface="Calibri" panose="020F0502020204030204" pitchFamily="34" charset="0"/>
              </a:rPr>
              <a:t>na tému odpadov a prechodu na obehové hospodárstvo, ktoré sú </a:t>
            </a:r>
            <a:r>
              <a:rPr lang="sk-SK" sz="700" u="sng" dirty="0">
                <a:latin typeface="Calibri" panose="020F0502020204030204" pitchFamily="34" charset="0"/>
                <a:cs typeface="Calibri" panose="020F0502020204030204" pitchFamily="34" charset="0"/>
              </a:rPr>
              <a:t>organizované nekomerčným</a:t>
            </a:r>
          </a:p>
          <a:p>
            <a:pPr algn="just"/>
            <a:r>
              <a:rPr lang="sk-SK" sz="700" u="sng" dirty="0">
                <a:latin typeface="Calibri" panose="020F0502020204030204" pitchFamily="34" charset="0"/>
                <a:cs typeface="Calibri" panose="020F0502020204030204" pitchFamily="34" charset="0"/>
              </a:rPr>
              <a:t>spôsobom,</a:t>
            </a:r>
            <a:r>
              <a:rPr lang="sk-SK" sz="700" dirty="0">
                <a:latin typeface="Calibri" panose="020F0502020204030204" pitchFamily="34" charset="0"/>
                <a:cs typeface="Calibri" panose="020F0502020204030204" pitchFamily="34" charset="0"/>
              </a:rPr>
              <a:t> prístupné pre subjekty, ktoré </a:t>
            </a:r>
            <a:r>
              <a:rPr lang="sk-SK" sz="700" u="sng" dirty="0">
                <a:latin typeface="Calibri" panose="020F0502020204030204" pitchFamily="34" charset="0"/>
                <a:cs typeface="Calibri" panose="020F0502020204030204" pitchFamily="34" charset="0"/>
              </a:rPr>
              <a:t>nevykonávajú hospodársku činnosť </a:t>
            </a:r>
            <a:r>
              <a:rPr lang="sk-SK" sz="700" dirty="0">
                <a:latin typeface="Calibri" panose="020F0502020204030204" pitchFamily="34" charset="0"/>
                <a:cs typeface="Calibri" panose="020F0502020204030204" pitchFamily="34" charset="0"/>
              </a:rPr>
              <a:t>bez obmedzení,</a:t>
            </a:r>
          </a:p>
          <a:p>
            <a:pPr algn="just"/>
            <a:r>
              <a:rPr lang="sk-SK" sz="700" dirty="0">
                <a:latin typeface="Calibri" panose="020F0502020204030204" pitchFamily="34" charset="0"/>
                <a:cs typeface="Calibri" panose="020F0502020204030204" pitchFamily="34" charset="0"/>
              </a:rPr>
              <a:t>bezodplatne a nezamerané na podnikateľské subjekty a ich možné ďalšie zvýhodnenie. Výroba a</a:t>
            </a:r>
          </a:p>
          <a:p>
            <a:pPr algn="just"/>
            <a:r>
              <a:rPr lang="sk-SK" sz="700" dirty="0">
                <a:latin typeface="Calibri" panose="020F0502020204030204" pitchFamily="34" charset="0"/>
                <a:cs typeface="Calibri" panose="020F0502020204030204" pitchFamily="34" charset="0"/>
              </a:rPr>
              <a:t>vydávanie súvisiacich informačných a propagačných materiálov a ich poskytnutie bezodplatne, pričom</a:t>
            </a:r>
          </a:p>
          <a:p>
            <a:pPr algn="just"/>
            <a:r>
              <a:rPr lang="sk-SK" sz="700" dirty="0">
                <a:latin typeface="Calibri" panose="020F0502020204030204" pitchFamily="34" charset="0"/>
                <a:cs typeface="Calibri" panose="020F0502020204030204" pitchFamily="34" charset="0"/>
              </a:rPr>
              <a:t>tieto </a:t>
            </a:r>
            <a:r>
              <a:rPr lang="sk-SK" sz="700" u="sng" dirty="0">
                <a:latin typeface="Calibri" panose="020F0502020204030204" pitchFamily="34" charset="0"/>
                <a:cs typeface="Calibri" panose="020F0502020204030204" pitchFamily="34" charset="0"/>
              </a:rPr>
              <a:t>nebudú obsahovať reklamu, resp. propagáciu konkrétnych subjektov vykonávajúcich hospodársku</a:t>
            </a:r>
          </a:p>
          <a:p>
            <a:pPr algn="just"/>
            <a:r>
              <a:rPr lang="sk-SK" sz="700" u="sng" dirty="0">
                <a:latin typeface="Calibri" panose="020F0502020204030204" pitchFamily="34" charset="0"/>
                <a:cs typeface="Calibri" panose="020F0502020204030204" pitchFamily="34" charset="0"/>
              </a:rPr>
              <a:t>činnosť</a:t>
            </a:r>
            <a:r>
              <a:rPr lang="sk-SK" sz="700" dirty="0">
                <a:latin typeface="Calibri" panose="020F0502020204030204" pitchFamily="34" charset="0"/>
                <a:cs typeface="Calibri" panose="020F0502020204030204" pitchFamily="34" charset="0"/>
              </a:rPr>
              <a:t>, v čo najväčšej možnej miere v elektronickom formáte.</a:t>
            </a:r>
          </a:p>
          <a:p>
            <a:pPr algn="just"/>
            <a:endParaRPr lang="sk-SK" sz="700" dirty="0" smtClean="0">
              <a:latin typeface="Calibri" panose="020F0502020204030204" pitchFamily="34" charset="0"/>
              <a:cs typeface="Calibri" panose="020F0502020204030204" pitchFamily="34" charset="0"/>
            </a:endParaRPr>
          </a:p>
          <a:p>
            <a:pPr algn="just"/>
            <a:r>
              <a:rPr lang="sk-SK" sz="700" dirty="0" smtClean="0">
                <a:latin typeface="Calibri" panose="020F0502020204030204" pitchFamily="34" charset="0"/>
                <a:cs typeface="Calibri" panose="020F0502020204030204" pitchFamily="34" charset="0"/>
              </a:rPr>
              <a:t>4</a:t>
            </a:r>
            <a:r>
              <a:rPr lang="sk-SK" sz="700" dirty="0">
                <a:latin typeface="Calibri" panose="020F0502020204030204" pitchFamily="34" charset="0"/>
                <a:cs typeface="Calibri" panose="020F0502020204030204" pitchFamily="34" charset="0"/>
              </a:rPr>
              <a:t>. </a:t>
            </a:r>
            <a:r>
              <a:rPr lang="sk-SK" sz="700" u="sng" dirty="0">
                <a:latin typeface="Calibri" panose="020F0502020204030204" pitchFamily="34" charset="0"/>
                <a:cs typeface="Calibri" panose="020F0502020204030204" pitchFamily="34" charset="0"/>
              </a:rPr>
              <a:t>budovanie a rekonštrukcia environmentálno-vzdelávacích náučných lokalít, náučných chodníkov,</a:t>
            </a:r>
          </a:p>
          <a:p>
            <a:pPr algn="just"/>
            <a:r>
              <a:rPr lang="sk-SK" sz="700" dirty="0">
                <a:latin typeface="Calibri" panose="020F0502020204030204" pitchFamily="34" charset="0"/>
                <a:cs typeface="Calibri" panose="020F0502020204030204" pitchFamily="34" charset="0"/>
              </a:rPr>
              <a:t>súčastí objektovej sústavy </a:t>
            </a:r>
            <a:r>
              <a:rPr lang="sk-SK" sz="700" u="sng" dirty="0">
                <a:latin typeface="Calibri" panose="020F0502020204030204" pitchFamily="34" charset="0"/>
                <a:cs typeface="Calibri" panose="020F0502020204030204" pitchFamily="34" charset="0"/>
              </a:rPr>
              <a:t>geoparkov (resp. v území geoparkov), stredísk environmentálnej výchovy a</a:t>
            </a:r>
          </a:p>
          <a:p>
            <a:pPr algn="just"/>
            <a:r>
              <a:rPr lang="sk-SK" sz="700" u="sng" dirty="0" err="1">
                <a:latin typeface="Calibri" panose="020F0502020204030204" pitchFamily="34" charset="0"/>
                <a:cs typeface="Calibri" panose="020F0502020204030204" pitchFamily="34" charset="0"/>
              </a:rPr>
              <a:t>enviroučební</a:t>
            </a:r>
            <a:r>
              <a:rPr lang="sk-SK" sz="700" dirty="0">
                <a:latin typeface="Calibri" panose="020F0502020204030204" pitchFamily="34" charset="0"/>
                <a:cs typeface="Calibri" panose="020F0502020204030204" pitchFamily="34" charset="0"/>
              </a:rPr>
              <a:t>, ktoré majú charakter všeobecnej infraštruktúry </a:t>
            </a:r>
            <a:r>
              <a:rPr lang="sk-SK" sz="700" u="sng" dirty="0">
                <a:latin typeface="Calibri" panose="020F0502020204030204" pitchFamily="34" charset="0"/>
                <a:cs typeface="Calibri" panose="020F0502020204030204" pitchFamily="34" charset="0"/>
              </a:rPr>
              <a:t>prístupnej bez obmedzení širokej </a:t>
            </a:r>
            <a:r>
              <a:rPr lang="sk-SK" sz="700" u="sng" dirty="0" smtClean="0">
                <a:latin typeface="Calibri" panose="020F0502020204030204" pitchFamily="34" charset="0"/>
                <a:cs typeface="Calibri" panose="020F0502020204030204" pitchFamily="34" charset="0"/>
              </a:rPr>
              <a:t>verejnosti bezodplatne</a:t>
            </a:r>
            <a:r>
              <a:rPr lang="sk-SK" sz="700" dirty="0" smtClean="0">
                <a:latin typeface="Calibri" panose="020F0502020204030204" pitchFamily="34" charset="0"/>
                <a:cs typeface="Calibri" panose="020F0502020204030204" pitchFamily="34" charset="0"/>
              </a:rPr>
              <a:t> </a:t>
            </a:r>
            <a:r>
              <a:rPr lang="sk-SK" sz="700" dirty="0">
                <a:latin typeface="Calibri" panose="020F0502020204030204" pitchFamily="34" charset="0"/>
                <a:cs typeface="Calibri" panose="020F0502020204030204" pitchFamily="34" charset="0"/>
              </a:rPr>
              <a:t>alebo vstupné za posledných 12 kalendárnych mesiacov od podania žiadosti pokrýva </a:t>
            </a:r>
            <a:r>
              <a:rPr lang="sk-SK" sz="700" dirty="0" smtClean="0">
                <a:latin typeface="Calibri" panose="020F0502020204030204" pitchFamily="34" charset="0"/>
                <a:cs typeface="Calibri" panose="020F0502020204030204" pitchFamily="34" charset="0"/>
              </a:rPr>
              <a:t>len zlomok </a:t>
            </a:r>
            <a:r>
              <a:rPr lang="sk-SK" sz="700" dirty="0">
                <a:latin typeface="Calibri" panose="020F0502020204030204" pitchFamily="34" charset="0"/>
                <a:cs typeface="Calibri" panose="020F0502020204030204" pitchFamily="34" charset="0"/>
              </a:rPr>
              <a:t>(max. 10 %) skutočných nákladov za toto obdobie a výchovné aktivity v nich vykonávané </a:t>
            </a:r>
            <a:r>
              <a:rPr lang="sk-SK" sz="700" dirty="0" smtClean="0">
                <a:latin typeface="Calibri" panose="020F0502020204030204" pitchFamily="34" charset="0"/>
                <a:cs typeface="Calibri" panose="020F0502020204030204" pitchFamily="34" charset="0"/>
              </a:rPr>
              <a:t>sú prístupné </a:t>
            </a:r>
            <a:r>
              <a:rPr lang="sk-SK" sz="700" dirty="0">
                <a:latin typeface="Calibri" panose="020F0502020204030204" pitchFamily="34" charset="0"/>
                <a:cs typeface="Calibri" panose="020F0502020204030204" pitchFamily="34" charset="0"/>
              </a:rPr>
              <a:t>širokej verejnosti. Uvedené platí aj po poskytnutí dotácie a počas doby udržateľnosti;</a:t>
            </a:r>
          </a:p>
          <a:p>
            <a:pPr algn="just"/>
            <a:endParaRPr lang="sk-SK" sz="700" dirty="0" smtClean="0">
              <a:latin typeface="Calibri" panose="020F0502020204030204" pitchFamily="34" charset="0"/>
              <a:cs typeface="Calibri" panose="020F0502020204030204" pitchFamily="34" charset="0"/>
            </a:endParaRPr>
          </a:p>
          <a:p>
            <a:pPr algn="just"/>
            <a:r>
              <a:rPr lang="sk-SK" sz="700" dirty="0" smtClean="0">
                <a:latin typeface="Calibri" panose="020F0502020204030204" pitchFamily="34" charset="0"/>
                <a:cs typeface="Calibri" panose="020F0502020204030204" pitchFamily="34" charset="0"/>
              </a:rPr>
              <a:t>5</a:t>
            </a:r>
            <a:r>
              <a:rPr lang="sk-SK" sz="700" dirty="0">
                <a:latin typeface="Calibri" panose="020F0502020204030204" pitchFamily="34" charset="0"/>
                <a:cs typeface="Calibri" panose="020F0502020204030204" pitchFamily="34" charset="0"/>
              </a:rPr>
              <a:t>. kombinácia vyššie uvedených aktivít.</a:t>
            </a:r>
          </a:p>
        </p:txBody>
      </p:sp>
    </p:spTree>
    <p:extLst>
      <p:ext uri="{BB962C8B-B14F-4D97-AF65-F5344CB8AC3E}">
        <p14:creationId xmlns:p14="http://schemas.microsoft.com/office/powerpoint/2010/main" val="41801109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1521" y="548680"/>
            <a:ext cx="1584175" cy="792088"/>
          </a:xfrm>
        </p:spPr>
        <p:txBody>
          <a:bodyPr>
            <a:normAutofit/>
          </a:bodyPr>
          <a:lstStyle/>
          <a:p>
            <a:r>
              <a:rPr lang="sk-SK" sz="1400" dirty="0" smtClean="0">
                <a:solidFill>
                  <a:srgbClr val="00B050"/>
                </a:solidFill>
                <a:latin typeface="Calibri" panose="020F0502020204030204" pitchFamily="34" charset="0"/>
                <a:cs typeface="Calibri" panose="020F0502020204030204" pitchFamily="34" charset="0"/>
              </a:rPr>
              <a:t>Aktivity podporené </a:t>
            </a:r>
            <a:br>
              <a:rPr lang="sk-SK" sz="1400" dirty="0" smtClean="0">
                <a:solidFill>
                  <a:srgbClr val="00B050"/>
                </a:solidFill>
                <a:latin typeface="Calibri" panose="020F0502020204030204" pitchFamily="34" charset="0"/>
                <a:cs typeface="Calibri" panose="020F0502020204030204" pitchFamily="34" charset="0"/>
              </a:rPr>
            </a:br>
            <a:r>
              <a:rPr lang="sk-SK" sz="1400" dirty="0" smtClean="0">
                <a:solidFill>
                  <a:srgbClr val="00B050"/>
                </a:solidFill>
                <a:latin typeface="Calibri" panose="020F0502020204030204" pitchFamily="34" charset="0"/>
                <a:cs typeface="Calibri" panose="020F0502020204030204" pitchFamily="34" charset="0"/>
              </a:rPr>
              <a:t>z Činnosti ZVF 2 </a:t>
            </a:r>
            <a:r>
              <a:rPr lang="sk-SK" sz="1400" dirty="0" smtClean="0">
                <a:solidFill>
                  <a:srgbClr val="00B050"/>
                </a:solidFill>
              </a:rPr>
              <a:t>:</a:t>
            </a:r>
            <a:endParaRPr lang="sk-SK" sz="1400" dirty="0">
              <a:solidFill>
                <a:srgbClr val="00B050"/>
              </a:solidFill>
            </a:endParaRPr>
          </a:p>
        </p:txBody>
      </p:sp>
      <p:sp>
        <p:nvSpPr>
          <p:cNvPr id="3" name="Zástupný objekt pre obsah 2"/>
          <p:cNvSpPr>
            <a:spLocks noGrp="1"/>
          </p:cNvSpPr>
          <p:nvPr>
            <p:ph idx="1"/>
          </p:nvPr>
        </p:nvSpPr>
        <p:spPr>
          <a:xfrm>
            <a:off x="2051720" y="548680"/>
            <a:ext cx="5184576" cy="6237312"/>
          </a:xfrm>
        </p:spPr>
        <p:txBody>
          <a:bodyPr>
            <a:noAutofit/>
          </a:bodyPr>
          <a:lstStyle/>
          <a:p>
            <a:pPr marL="0" lvl="0" indent="0" algn="just">
              <a:lnSpc>
                <a:spcPct val="20000"/>
              </a:lnSpc>
              <a:buNone/>
            </a:pPr>
            <a:r>
              <a:rPr lang="sk-SK" sz="700" dirty="0" smtClean="0">
                <a:latin typeface="Calibri" panose="020F0502020204030204" pitchFamily="34" charset="0"/>
                <a:cs typeface="Calibri" panose="020F0502020204030204" pitchFamily="34" charset="0"/>
              </a:rPr>
              <a:t>1.</a:t>
            </a:r>
            <a:r>
              <a:rPr lang="sk-SK" sz="700" u="sng" dirty="0" smtClean="0">
                <a:latin typeface="Calibri" panose="020F0502020204030204" pitchFamily="34" charset="0"/>
                <a:cs typeface="Calibri" panose="020F0502020204030204" pitchFamily="34" charset="0"/>
              </a:rPr>
              <a:t>budovanie </a:t>
            </a:r>
            <a:r>
              <a:rPr lang="sk-SK" sz="700" u="sng" dirty="0">
                <a:latin typeface="Calibri" panose="020F0502020204030204" pitchFamily="34" charset="0"/>
                <a:cs typeface="Calibri" panose="020F0502020204030204" pitchFamily="34" charset="0"/>
              </a:rPr>
              <a:t>prvkov zelenej a modrej infraštruktúry</a:t>
            </a:r>
            <a:r>
              <a:rPr lang="sk-SK" sz="700" dirty="0">
                <a:latin typeface="Calibri" panose="020F0502020204030204" pitchFamily="34" charset="0"/>
                <a:cs typeface="Calibri" panose="020F0502020204030204" pitchFamily="34" charset="0"/>
              </a:rPr>
              <a:t>, starostlivosť o krajinné prvky, ktoré majú význam</a:t>
            </a:r>
          </a:p>
          <a:p>
            <a:pPr marL="0" lvl="0" indent="0" algn="just">
              <a:lnSpc>
                <a:spcPct val="20000"/>
              </a:lnSpc>
              <a:buNone/>
            </a:pPr>
            <a:r>
              <a:rPr lang="sk-SK" sz="700" dirty="0">
                <a:latin typeface="Calibri" panose="020F0502020204030204" pitchFamily="34" charset="0"/>
                <a:cs typeface="Calibri" panose="020F0502020204030204" pitchFamily="34" charset="0"/>
              </a:rPr>
              <a:t>vo vzťahu k zmene klímy, napr. aktivity spojené so záhradníckymi </a:t>
            </a:r>
            <a:r>
              <a:rPr lang="sk-SK" sz="700" u="sng" dirty="0">
                <a:latin typeface="Calibri" panose="020F0502020204030204" pitchFamily="34" charset="0"/>
                <a:cs typeface="Calibri" panose="020F0502020204030204" pitchFamily="34" charset="0"/>
              </a:rPr>
              <a:t>a sadovníckymi prácami </a:t>
            </a:r>
            <a:r>
              <a:rPr lang="sk-SK" sz="700" dirty="0">
                <a:latin typeface="Calibri" panose="020F0502020204030204" pitchFamily="34" charset="0"/>
                <a:cs typeface="Calibri" panose="020F0502020204030204" pitchFamily="34" charset="0"/>
              </a:rPr>
              <a:t>ako kosba a</a:t>
            </a:r>
          </a:p>
          <a:p>
            <a:pPr marL="0" lvl="0" indent="0" algn="just">
              <a:lnSpc>
                <a:spcPct val="20000"/>
              </a:lnSpc>
              <a:buNone/>
            </a:pPr>
            <a:r>
              <a:rPr lang="sk-SK" sz="700" u="sng" dirty="0">
                <a:latin typeface="Calibri" panose="020F0502020204030204" pitchFamily="34" charset="0"/>
                <a:cs typeface="Calibri" panose="020F0502020204030204" pitchFamily="34" charset="0"/>
              </a:rPr>
              <a:t>výsadba zelene </a:t>
            </a:r>
            <a:r>
              <a:rPr lang="sk-SK" sz="700" dirty="0">
                <a:latin typeface="Calibri" panose="020F0502020204030204" pitchFamily="34" charset="0"/>
                <a:cs typeface="Calibri" panose="020F0502020204030204" pitchFamily="34" charset="0"/>
              </a:rPr>
              <a:t>(domáce dreviny v kombinácii s kríkmi a trávou, kvetinové záhony), predškolských a</a:t>
            </a:r>
          </a:p>
          <a:p>
            <a:pPr marL="0" lvl="0" indent="0" algn="just">
              <a:lnSpc>
                <a:spcPct val="20000"/>
              </a:lnSpc>
              <a:buNone/>
            </a:pPr>
            <a:r>
              <a:rPr lang="sk-SK" sz="700" dirty="0">
                <a:latin typeface="Calibri" panose="020F0502020204030204" pitchFamily="34" charset="0"/>
                <a:cs typeface="Calibri" panose="020F0502020204030204" pitchFamily="34" charset="0"/>
              </a:rPr>
              <a:t>školských areálov, zeleň pri významných budovách, </a:t>
            </a:r>
            <a:r>
              <a:rPr lang="sk-SK" sz="700" u="sng" dirty="0">
                <a:latin typeface="Calibri" panose="020F0502020204030204" pitchFamily="34" charset="0"/>
                <a:cs typeface="Calibri" panose="020F0502020204030204" pitchFamily="34" charset="0"/>
              </a:rPr>
              <a:t>komunitných záhradách, vertikálna zeleň </a:t>
            </a:r>
            <a:r>
              <a:rPr lang="sk-SK" sz="700" dirty="0">
                <a:latin typeface="Calibri" panose="020F0502020204030204" pitchFamily="34" charset="0"/>
                <a:cs typeface="Calibri" panose="020F0502020204030204" pitchFamily="34" charset="0"/>
              </a:rPr>
              <a:t>vo forme</a:t>
            </a:r>
          </a:p>
          <a:p>
            <a:pPr marL="0" lvl="0" indent="0" algn="just">
              <a:lnSpc>
                <a:spcPct val="20000"/>
              </a:lnSpc>
              <a:buNone/>
            </a:pPr>
            <a:r>
              <a:rPr lang="sk-SK" sz="700" dirty="0">
                <a:latin typeface="Calibri" panose="020F0502020204030204" pitchFamily="34" charset="0"/>
                <a:cs typeface="Calibri" panose="020F0502020204030204" pitchFamily="34" charset="0"/>
              </a:rPr>
              <a:t>popínavých rastlín alebo systémov zelených fasád, obvodová (ochranná) vegetácia, odpočinkové lúky</a:t>
            </a:r>
            <a:r>
              <a:rPr lang="sk-SK" sz="700" dirty="0" smtClean="0">
                <a:latin typeface="Calibri" panose="020F0502020204030204" pitchFamily="34" charset="0"/>
                <a:cs typeface="Calibri" panose="020F0502020204030204" pitchFamily="34" charset="0"/>
              </a:rPr>
              <a:t>,</a:t>
            </a:r>
          </a:p>
          <a:p>
            <a:pPr marL="0" lvl="0" indent="0" algn="just">
              <a:lnSpc>
                <a:spcPct val="20000"/>
              </a:lnSpc>
              <a:buNone/>
            </a:pPr>
            <a:endParaRPr lang="sk-SK" sz="700" dirty="0">
              <a:latin typeface="Calibri" panose="020F0502020204030204" pitchFamily="34" charset="0"/>
              <a:cs typeface="Calibri" panose="020F0502020204030204" pitchFamily="34" charset="0"/>
            </a:endParaRPr>
          </a:p>
          <a:p>
            <a:pPr marL="0" lvl="0" indent="0" algn="just">
              <a:lnSpc>
                <a:spcPct val="20000"/>
              </a:lnSpc>
              <a:spcBef>
                <a:spcPts val="0"/>
              </a:spcBef>
              <a:buNone/>
            </a:pPr>
            <a:r>
              <a:rPr lang="sk-SK" sz="700" dirty="0">
                <a:latin typeface="Calibri" panose="020F0502020204030204" pitchFamily="34" charset="0"/>
                <a:cs typeface="Calibri" panose="020F0502020204030204" pitchFamily="34" charset="0"/>
              </a:rPr>
              <a:t>zeleň odpočívadiel, cyklotrás a turistických trás a náučných chodníkov, psie lúky, ekologické koridory, lesy,</a:t>
            </a:r>
          </a:p>
          <a:p>
            <a:pPr marL="0" lvl="0" indent="0" algn="just">
              <a:lnSpc>
                <a:spcPct val="20000"/>
              </a:lnSpc>
              <a:buNone/>
            </a:pPr>
            <a:r>
              <a:rPr lang="sk-SK" sz="700" dirty="0">
                <a:latin typeface="Calibri" panose="020F0502020204030204" pitchFamily="34" charset="0"/>
                <a:cs typeface="Calibri" panose="020F0502020204030204" pitchFamily="34" charset="0"/>
              </a:rPr>
              <a:t>trávne porasty, rašeliniská, jazierka, mŕtve ramená, a pod.;</a:t>
            </a:r>
          </a:p>
          <a:p>
            <a:pPr marL="0" lvl="0" indent="0" algn="just">
              <a:lnSpc>
                <a:spcPct val="20000"/>
              </a:lnSpc>
              <a:buNone/>
            </a:pPr>
            <a:endParaRPr lang="sk-SK" sz="700" dirty="0" smtClean="0">
              <a:latin typeface="Calibri" panose="020F0502020204030204" pitchFamily="34" charset="0"/>
              <a:cs typeface="Calibri" panose="020F0502020204030204" pitchFamily="34" charset="0"/>
            </a:endParaRPr>
          </a:p>
          <a:p>
            <a:pPr marL="0" lvl="0" indent="0" algn="just">
              <a:lnSpc>
                <a:spcPct val="20000"/>
              </a:lnSpc>
              <a:buNone/>
            </a:pPr>
            <a:r>
              <a:rPr lang="sk-SK" sz="700" dirty="0" smtClean="0">
                <a:latin typeface="Calibri" panose="020F0502020204030204" pitchFamily="34" charset="0"/>
                <a:cs typeface="Calibri" panose="020F0502020204030204" pitchFamily="34" charset="0"/>
              </a:rPr>
              <a:t>2</a:t>
            </a:r>
            <a:r>
              <a:rPr lang="sk-SK" sz="700" dirty="0">
                <a:latin typeface="Calibri" panose="020F0502020204030204" pitchFamily="34" charset="0"/>
                <a:cs typeface="Calibri" panose="020F0502020204030204" pitchFamily="34" charset="0"/>
              </a:rPr>
              <a:t>. </a:t>
            </a:r>
            <a:r>
              <a:rPr lang="sk-SK" sz="700" u="sng" dirty="0">
                <a:latin typeface="Calibri" panose="020F0502020204030204" pitchFamily="34" charset="0"/>
                <a:cs typeface="Calibri" panose="020F0502020204030204" pitchFamily="34" charset="0"/>
              </a:rPr>
              <a:t>nákup tematických pomôcok, tovarov a služieb </a:t>
            </a:r>
            <a:r>
              <a:rPr lang="sk-SK" sz="700" dirty="0">
                <a:latin typeface="Calibri" panose="020F0502020204030204" pitchFamily="34" charset="0"/>
                <a:cs typeface="Calibri" panose="020F0502020204030204" pitchFamily="34" charset="0"/>
              </a:rPr>
              <a:t>súvisiacich s projektom (napr. materiál na výstavbu</a:t>
            </a:r>
          </a:p>
          <a:p>
            <a:pPr marL="0" lvl="0" indent="0" algn="just">
              <a:lnSpc>
                <a:spcPct val="20000"/>
              </a:lnSpc>
              <a:buNone/>
            </a:pPr>
            <a:r>
              <a:rPr lang="sk-SK" sz="700" u="sng" dirty="0" err="1">
                <a:latin typeface="Calibri" panose="020F0502020204030204" pitchFamily="34" charset="0"/>
                <a:cs typeface="Calibri" panose="020F0502020204030204" pitchFamily="34" charset="0"/>
              </a:rPr>
              <a:t>vodozádržného</a:t>
            </a:r>
            <a:r>
              <a:rPr lang="sk-SK" sz="700" u="sng" dirty="0">
                <a:latin typeface="Calibri" panose="020F0502020204030204" pitchFamily="34" charset="0"/>
                <a:cs typeface="Calibri" panose="020F0502020204030204" pitchFamily="34" charset="0"/>
              </a:rPr>
              <a:t> jazierka, zelenej steny, revitalizáciu mokradí, </a:t>
            </a:r>
            <a:r>
              <a:rPr lang="sk-SK" sz="700" u="sng" dirty="0" err="1">
                <a:latin typeface="Calibri" panose="020F0502020204030204" pitchFamily="34" charset="0"/>
                <a:cs typeface="Calibri" panose="020F0502020204030204" pitchFamily="34" charset="0"/>
              </a:rPr>
              <a:t>poldrov</a:t>
            </a:r>
            <a:r>
              <a:rPr lang="sk-SK" sz="700" u="sng" dirty="0">
                <a:latin typeface="Calibri" panose="020F0502020204030204" pitchFamily="34" charset="0"/>
                <a:cs typeface="Calibri" panose="020F0502020204030204" pitchFamily="34" charset="0"/>
              </a:rPr>
              <a:t> </a:t>
            </a:r>
            <a:r>
              <a:rPr lang="sk-SK" sz="700" dirty="0">
                <a:latin typeface="Calibri" panose="020F0502020204030204" pitchFamily="34" charset="0"/>
                <a:cs typeface="Calibri" panose="020F0502020204030204" pitchFamily="34" charset="0"/>
              </a:rPr>
              <a:t>a obnovu mŕtvych ramien,</a:t>
            </a:r>
          </a:p>
          <a:p>
            <a:pPr marL="0" lvl="0" indent="0" algn="just">
              <a:lnSpc>
                <a:spcPct val="20000"/>
              </a:lnSpc>
              <a:buNone/>
            </a:pPr>
            <a:r>
              <a:rPr lang="sk-SK" sz="700" dirty="0">
                <a:latin typeface="Calibri" panose="020F0502020204030204" pitchFamily="34" charset="0"/>
                <a:cs typeface="Calibri" panose="020F0502020204030204" pitchFamily="34" charset="0"/>
              </a:rPr>
              <a:t>manažment lužných lesov, resp. aktivity zamerané na starostlivosť a ochranu rašelinísk, ...);</a:t>
            </a:r>
          </a:p>
          <a:p>
            <a:pPr marL="0" lvl="0" indent="0" algn="just">
              <a:lnSpc>
                <a:spcPct val="20000"/>
              </a:lnSpc>
              <a:buNone/>
            </a:pPr>
            <a:endParaRPr lang="sk-SK" sz="700" dirty="0" smtClean="0">
              <a:latin typeface="Calibri" panose="020F0502020204030204" pitchFamily="34" charset="0"/>
              <a:cs typeface="Calibri" panose="020F0502020204030204" pitchFamily="34" charset="0"/>
            </a:endParaRPr>
          </a:p>
          <a:p>
            <a:pPr marL="0" lvl="0" indent="0" algn="just">
              <a:lnSpc>
                <a:spcPct val="20000"/>
              </a:lnSpc>
              <a:buNone/>
            </a:pPr>
            <a:r>
              <a:rPr lang="sk-SK" sz="700" dirty="0" smtClean="0">
                <a:latin typeface="Calibri" panose="020F0502020204030204" pitchFamily="34" charset="0"/>
                <a:cs typeface="Calibri" panose="020F0502020204030204" pitchFamily="34" charset="0"/>
              </a:rPr>
              <a:t>3</a:t>
            </a:r>
            <a:r>
              <a:rPr lang="sk-SK" sz="700" dirty="0">
                <a:latin typeface="Calibri" panose="020F0502020204030204" pitchFamily="34" charset="0"/>
                <a:cs typeface="Calibri" panose="020F0502020204030204" pitchFamily="34" charset="0"/>
              </a:rPr>
              <a:t>. </a:t>
            </a:r>
            <a:r>
              <a:rPr lang="sk-SK" sz="700" u="sng" dirty="0">
                <a:latin typeface="Calibri" panose="020F0502020204030204" pitchFamily="34" charset="0"/>
                <a:cs typeface="Calibri" panose="020F0502020204030204" pitchFamily="34" charset="0"/>
              </a:rPr>
              <a:t>realizácia podujatí a súťaží národného a regionálneho charakteru, realizácia workshopov, seminárov,</a:t>
            </a:r>
          </a:p>
          <a:p>
            <a:pPr marL="0" lvl="0" indent="0" algn="just">
              <a:lnSpc>
                <a:spcPct val="20000"/>
              </a:lnSpc>
              <a:buNone/>
            </a:pPr>
            <a:r>
              <a:rPr lang="sk-SK" sz="700" u="sng" dirty="0">
                <a:latin typeface="Calibri" panose="020F0502020204030204" pitchFamily="34" charset="0"/>
                <a:cs typeface="Calibri" panose="020F0502020204030204" pitchFamily="34" charset="0"/>
              </a:rPr>
              <a:t>školení, festivalov, výstav a aktivít </a:t>
            </a:r>
            <a:r>
              <a:rPr lang="sk-SK" sz="700" dirty="0">
                <a:latin typeface="Calibri" panose="020F0502020204030204" pitchFamily="34" charset="0"/>
                <a:cs typeface="Calibri" panose="020F0502020204030204" pitchFamily="34" charset="0"/>
              </a:rPr>
              <a:t>na regionálnej alebo celoslovenskej úrovni so zameraním na</a:t>
            </a:r>
          </a:p>
          <a:p>
            <a:pPr marL="0" lvl="0" indent="0" algn="just">
              <a:lnSpc>
                <a:spcPct val="20000"/>
              </a:lnSpc>
              <a:buNone/>
            </a:pPr>
            <a:r>
              <a:rPr lang="sk-SK" sz="700" dirty="0">
                <a:latin typeface="Calibri" panose="020F0502020204030204" pitchFamily="34" charset="0"/>
                <a:cs typeface="Calibri" panose="020F0502020204030204" pitchFamily="34" charset="0"/>
              </a:rPr>
              <a:t>environmentálnu výchovu, vzdelávanie pre udržateľný rozvoj, ochranu životného prostredia, zamerané</a:t>
            </a:r>
          </a:p>
          <a:p>
            <a:pPr marL="0" lvl="0" indent="0" algn="just">
              <a:lnSpc>
                <a:spcPct val="20000"/>
              </a:lnSpc>
              <a:buNone/>
            </a:pPr>
            <a:r>
              <a:rPr lang="sk-SK" sz="700" dirty="0">
                <a:latin typeface="Calibri" panose="020F0502020204030204" pitchFamily="34" charset="0"/>
                <a:cs typeface="Calibri" panose="020F0502020204030204" pitchFamily="34" charset="0"/>
              </a:rPr>
              <a:t>na tému zmeny klímy a ochranu ovzdušia, ktoré sú organizované </a:t>
            </a:r>
            <a:r>
              <a:rPr lang="sk-SK" sz="700" dirty="0" err="1" smtClean="0">
                <a:latin typeface="Calibri" panose="020F0502020204030204" pitchFamily="34" charset="0"/>
                <a:cs typeface="Calibri" panose="020F0502020204030204" pitchFamily="34" charset="0"/>
              </a:rPr>
              <a:t>nekomeným</a:t>
            </a:r>
            <a:r>
              <a:rPr lang="sk-SK" sz="700" dirty="0" smtClean="0">
                <a:latin typeface="Calibri" panose="020F0502020204030204" pitchFamily="34" charset="0"/>
                <a:cs typeface="Calibri" panose="020F0502020204030204" pitchFamily="34" charset="0"/>
              </a:rPr>
              <a:t> </a:t>
            </a:r>
            <a:r>
              <a:rPr lang="sk-SK" sz="700" dirty="0">
                <a:latin typeface="Calibri" panose="020F0502020204030204" pitchFamily="34" charset="0"/>
                <a:cs typeface="Calibri" panose="020F0502020204030204" pitchFamily="34" charset="0"/>
              </a:rPr>
              <a:t>spôsobom, prístupné pre</a:t>
            </a:r>
          </a:p>
          <a:p>
            <a:pPr marL="0" lvl="0" indent="0" algn="just">
              <a:lnSpc>
                <a:spcPct val="20000"/>
              </a:lnSpc>
              <a:buNone/>
            </a:pPr>
            <a:r>
              <a:rPr lang="sk-SK" sz="700" dirty="0" smtClean="0">
                <a:latin typeface="Calibri" panose="020F0502020204030204" pitchFamily="34" charset="0"/>
                <a:cs typeface="Calibri" panose="020F0502020204030204" pitchFamily="34" charset="0"/>
              </a:rPr>
              <a:t>subjekty</a:t>
            </a:r>
            <a:r>
              <a:rPr lang="sk-SK" sz="700" dirty="0">
                <a:latin typeface="Calibri" panose="020F0502020204030204" pitchFamily="34" charset="0"/>
                <a:cs typeface="Calibri" panose="020F0502020204030204" pitchFamily="34" charset="0"/>
              </a:rPr>
              <a:t>, ktoré nevykonávajú hospodársku činnosť bez obmedzení, bezodplatne a nezamerané na</a:t>
            </a:r>
          </a:p>
          <a:p>
            <a:pPr marL="0" lvl="0" indent="0" algn="just">
              <a:lnSpc>
                <a:spcPct val="20000"/>
              </a:lnSpc>
              <a:buNone/>
            </a:pPr>
            <a:r>
              <a:rPr lang="sk-SK" sz="700" dirty="0">
                <a:latin typeface="Calibri" panose="020F0502020204030204" pitchFamily="34" charset="0"/>
                <a:cs typeface="Calibri" panose="020F0502020204030204" pitchFamily="34" charset="0"/>
              </a:rPr>
              <a:t>podnikateľské subjekty a ich možné ďalšie zvýhodnenie. Výroba a vydávanie súvisiacich informačných</a:t>
            </a:r>
          </a:p>
          <a:p>
            <a:pPr marL="0" lvl="0" indent="0" algn="just">
              <a:lnSpc>
                <a:spcPct val="20000"/>
              </a:lnSpc>
              <a:buNone/>
            </a:pPr>
            <a:r>
              <a:rPr lang="sk-SK" sz="700" dirty="0">
                <a:latin typeface="Calibri" panose="020F0502020204030204" pitchFamily="34" charset="0"/>
                <a:cs typeface="Calibri" panose="020F0502020204030204" pitchFamily="34" charset="0"/>
              </a:rPr>
              <a:t>a propagačných materiálov a ich poskytnutie bezodplatne, pričom tieto nebudú obsahovať reklamu,</a:t>
            </a:r>
          </a:p>
          <a:p>
            <a:pPr marL="0" lvl="0" indent="0" algn="just">
              <a:lnSpc>
                <a:spcPct val="20000"/>
              </a:lnSpc>
              <a:buNone/>
            </a:pPr>
            <a:r>
              <a:rPr lang="sk-SK" sz="700" dirty="0">
                <a:latin typeface="Calibri" panose="020F0502020204030204" pitchFamily="34" charset="0"/>
                <a:cs typeface="Calibri" panose="020F0502020204030204" pitchFamily="34" charset="0"/>
              </a:rPr>
              <a:t>resp. propagáciu konkrétnych subjektov vykonávajúcich hospodársku činnosť príp. ich výrobkov/služieb,</a:t>
            </a:r>
          </a:p>
          <a:p>
            <a:pPr marL="0" lvl="0" indent="0" algn="just">
              <a:lnSpc>
                <a:spcPct val="20000"/>
              </a:lnSpc>
              <a:buNone/>
            </a:pPr>
            <a:r>
              <a:rPr lang="sk-SK" sz="700" dirty="0">
                <a:latin typeface="Calibri" panose="020F0502020204030204" pitchFamily="34" charset="0"/>
                <a:cs typeface="Calibri" panose="020F0502020204030204" pitchFamily="34" charset="0"/>
              </a:rPr>
              <a:t>v čo najväčšej možnej miere v elektronickom formáte.</a:t>
            </a:r>
          </a:p>
          <a:p>
            <a:pPr marL="0" lvl="0" indent="0" algn="just">
              <a:lnSpc>
                <a:spcPct val="20000"/>
              </a:lnSpc>
              <a:buNone/>
            </a:pPr>
            <a:endParaRPr lang="sk-SK" sz="700" dirty="0" smtClean="0">
              <a:latin typeface="Calibri" panose="020F0502020204030204" pitchFamily="34" charset="0"/>
              <a:cs typeface="Calibri" panose="020F0502020204030204" pitchFamily="34" charset="0"/>
            </a:endParaRPr>
          </a:p>
          <a:p>
            <a:pPr marL="0" lvl="0" indent="0" algn="just">
              <a:lnSpc>
                <a:spcPct val="20000"/>
              </a:lnSpc>
              <a:buNone/>
            </a:pPr>
            <a:r>
              <a:rPr lang="sk-SK" sz="700" dirty="0" smtClean="0">
                <a:latin typeface="Calibri" panose="020F0502020204030204" pitchFamily="34" charset="0"/>
                <a:cs typeface="Calibri" panose="020F0502020204030204" pitchFamily="34" charset="0"/>
              </a:rPr>
              <a:t>4</a:t>
            </a:r>
            <a:r>
              <a:rPr lang="sk-SK" sz="700" dirty="0">
                <a:latin typeface="Calibri" panose="020F0502020204030204" pitchFamily="34" charset="0"/>
                <a:cs typeface="Calibri" panose="020F0502020204030204" pitchFamily="34" charset="0"/>
              </a:rPr>
              <a:t>. </a:t>
            </a:r>
            <a:r>
              <a:rPr lang="sk-SK" sz="700" u="sng" dirty="0">
                <a:latin typeface="Calibri" panose="020F0502020204030204" pitchFamily="34" charset="0"/>
                <a:cs typeface="Calibri" panose="020F0502020204030204" pitchFamily="34" charset="0"/>
              </a:rPr>
              <a:t>budovanie a rekonštrukcia environmentálno-vzdelávacích náučných lokalít, náučných chodníkov,</a:t>
            </a:r>
          </a:p>
          <a:p>
            <a:pPr marL="0" lvl="0" indent="0" algn="just">
              <a:lnSpc>
                <a:spcPct val="20000"/>
              </a:lnSpc>
              <a:buNone/>
            </a:pPr>
            <a:r>
              <a:rPr lang="sk-SK" sz="700" u="sng" dirty="0">
                <a:latin typeface="Calibri" panose="020F0502020204030204" pitchFamily="34" charset="0"/>
                <a:cs typeface="Calibri" panose="020F0502020204030204" pitchFamily="34" charset="0"/>
              </a:rPr>
              <a:t>súčastí objektovej sústavy geoparkov (resp. v území geoparkov), stredísk environmentálnej výchovy a</a:t>
            </a:r>
          </a:p>
          <a:p>
            <a:pPr marL="0" lvl="0" indent="0" algn="just">
              <a:lnSpc>
                <a:spcPct val="20000"/>
              </a:lnSpc>
              <a:buNone/>
            </a:pPr>
            <a:r>
              <a:rPr lang="sk-SK" sz="700" u="sng" dirty="0" err="1">
                <a:latin typeface="Calibri" panose="020F0502020204030204" pitchFamily="34" charset="0"/>
                <a:cs typeface="Calibri" panose="020F0502020204030204" pitchFamily="34" charset="0"/>
              </a:rPr>
              <a:t>enviroučební</a:t>
            </a:r>
            <a:r>
              <a:rPr lang="sk-SK" sz="700" u="sng" dirty="0">
                <a:latin typeface="Calibri" panose="020F0502020204030204" pitchFamily="34" charset="0"/>
                <a:cs typeface="Calibri" panose="020F0502020204030204" pitchFamily="34" charset="0"/>
              </a:rPr>
              <a:t>, </a:t>
            </a:r>
            <a:r>
              <a:rPr lang="sk-SK" sz="700" dirty="0">
                <a:latin typeface="Calibri" panose="020F0502020204030204" pitchFamily="34" charset="0"/>
                <a:cs typeface="Calibri" panose="020F0502020204030204" pitchFamily="34" charset="0"/>
              </a:rPr>
              <a:t>ktoré majú charakter všeobecnej infraštruktúry prístupnej bez obmedzení širokej verejnosti</a:t>
            </a:r>
          </a:p>
          <a:p>
            <a:pPr marL="0" lvl="0" indent="0" algn="just">
              <a:lnSpc>
                <a:spcPct val="20000"/>
              </a:lnSpc>
              <a:buNone/>
            </a:pPr>
            <a:r>
              <a:rPr lang="sk-SK" sz="700" dirty="0" smtClean="0">
                <a:latin typeface="Calibri" panose="020F0502020204030204" pitchFamily="34" charset="0"/>
                <a:cs typeface="Calibri" panose="020F0502020204030204" pitchFamily="34" charset="0"/>
              </a:rPr>
              <a:t>bezodplatne </a:t>
            </a:r>
            <a:r>
              <a:rPr lang="sk-SK" sz="700" dirty="0">
                <a:latin typeface="Calibri" panose="020F0502020204030204" pitchFamily="34" charset="0"/>
                <a:cs typeface="Calibri" panose="020F0502020204030204" pitchFamily="34" charset="0"/>
              </a:rPr>
              <a:t>alebo vstupné za posledných 12 kalendárnych mesiacov od podania žiadosti pokrýva len</a:t>
            </a:r>
          </a:p>
          <a:p>
            <a:pPr marL="0" lvl="0" indent="0" algn="just">
              <a:lnSpc>
                <a:spcPct val="20000"/>
              </a:lnSpc>
              <a:buNone/>
            </a:pPr>
            <a:r>
              <a:rPr lang="sk-SK" sz="700" dirty="0">
                <a:latin typeface="Calibri" panose="020F0502020204030204" pitchFamily="34" charset="0"/>
                <a:cs typeface="Calibri" panose="020F0502020204030204" pitchFamily="34" charset="0"/>
              </a:rPr>
              <a:t>zlomok (max. 10 %) skutočných nákladov za toto obdobie a výchovné aktivity v nich vykonávané sú</a:t>
            </a:r>
          </a:p>
          <a:p>
            <a:pPr marL="0" lvl="0" indent="0" algn="just">
              <a:lnSpc>
                <a:spcPct val="20000"/>
              </a:lnSpc>
              <a:buNone/>
            </a:pPr>
            <a:r>
              <a:rPr lang="sk-SK" sz="700" dirty="0">
                <a:latin typeface="Calibri" panose="020F0502020204030204" pitchFamily="34" charset="0"/>
                <a:cs typeface="Calibri" panose="020F0502020204030204" pitchFamily="34" charset="0"/>
              </a:rPr>
              <a:t>prístupné širokej verejnosti. Uvedené platí aj po poskytnutí dotácie a počas doby udržateľnosti;</a:t>
            </a:r>
          </a:p>
          <a:p>
            <a:pPr marL="0" lvl="0" indent="0" algn="just">
              <a:lnSpc>
                <a:spcPct val="20000"/>
              </a:lnSpc>
              <a:buNone/>
            </a:pPr>
            <a:endParaRPr lang="sk-SK" sz="700" dirty="0" smtClean="0">
              <a:latin typeface="Calibri" panose="020F0502020204030204" pitchFamily="34" charset="0"/>
              <a:cs typeface="Calibri" panose="020F0502020204030204" pitchFamily="34" charset="0"/>
            </a:endParaRPr>
          </a:p>
          <a:p>
            <a:pPr marL="0" lvl="0" indent="0" algn="just">
              <a:lnSpc>
                <a:spcPct val="20000"/>
              </a:lnSpc>
              <a:buNone/>
            </a:pPr>
            <a:r>
              <a:rPr lang="sk-SK" sz="700" dirty="0" smtClean="0">
                <a:latin typeface="Calibri" panose="020F0502020204030204" pitchFamily="34" charset="0"/>
                <a:cs typeface="Calibri" panose="020F0502020204030204" pitchFamily="34" charset="0"/>
              </a:rPr>
              <a:t>5</a:t>
            </a:r>
            <a:r>
              <a:rPr lang="sk-SK" sz="700" u="sng" dirty="0">
                <a:latin typeface="Calibri" panose="020F0502020204030204" pitchFamily="34" charset="0"/>
                <a:cs typeface="Calibri" panose="020F0502020204030204" pitchFamily="34" charset="0"/>
              </a:rPr>
              <a:t>. adaptačné opatrenia na lokálnej úrovni </a:t>
            </a:r>
            <a:r>
              <a:rPr lang="sk-SK" sz="700" dirty="0">
                <a:latin typeface="Calibri" panose="020F0502020204030204" pitchFamily="34" charset="0"/>
                <a:cs typeface="Calibri" panose="020F0502020204030204" pitchFamily="34" charset="0"/>
              </a:rPr>
              <a:t>v súlade so Stratégiou adaptácie Slovenskej republiky</a:t>
            </a:r>
          </a:p>
          <a:p>
            <a:pPr marL="0" lvl="0" indent="0" algn="just">
              <a:lnSpc>
                <a:spcPct val="20000"/>
              </a:lnSpc>
              <a:buNone/>
            </a:pPr>
            <a:r>
              <a:rPr lang="sk-SK" sz="700" dirty="0">
                <a:latin typeface="Calibri" panose="020F0502020204030204" pitchFamily="34" charset="0"/>
                <a:cs typeface="Calibri" panose="020F0502020204030204" pitchFamily="34" charset="0"/>
              </a:rPr>
              <a:t>na zmenu klímy (napr. zakladanie vegetačných striech na verejných budovách, zber dažďovej vody z</a:t>
            </a:r>
          </a:p>
          <a:p>
            <a:pPr marL="0" lvl="0" indent="0" algn="just">
              <a:lnSpc>
                <a:spcPct val="20000"/>
              </a:lnSpc>
              <a:buNone/>
            </a:pPr>
            <a:r>
              <a:rPr lang="sk-SK" sz="700" dirty="0">
                <a:latin typeface="Calibri" panose="020F0502020204030204" pitchFamily="34" charset="0"/>
                <a:cs typeface="Calibri" panose="020F0502020204030204" pitchFamily="34" charset="0"/>
              </a:rPr>
              <a:t>nepriepustných povrchov (strechy) do podzemných a nadzemných nádrží a jej využitie napr. ako</a:t>
            </a:r>
          </a:p>
          <a:p>
            <a:pPr marL="0" lvl="0" indent="0" algn="just">
              <a:lnSpc>
                <a:spcPct val="20000"/>
              </a:lnSpc>
              <a:buNone/>
            </a:pPr>
            <a:r>
              <a:rPr lang="sk-SK" sz="700" dirty="0">
                <a:latin typeface="Calibri" panose="020F0502020204030204" pitchFamily="34" charset="0"/>
                <a:cs typeface="Calibri" panose="020F0502020204030204" pitchFamily="34" charset="0"/>
              </a:rPr>
              <a:t>závlahovej vody pre verejnú zeleň, </a:t>
            </a:r>
            <a:r>
              <a:rPr lang="sk-SK" sz="700" u="sng" dirty="0">
                <a:latin typeface="Calibri" panose="020F0502020204030204" pitchFamily="34" charset="0"/>
                <a:cs typeface="Calibri" panose="020F0502020204030204" pitchFamily="34" charset="0"/>
              </a:rPr>
              <a:t>budovanie dažďových záhrad, použitie tieniacich prvkov v kombinácii</a:t>
            </a:r>
          </a:p>
          <a:p>
            <a:pPr marL="0" lvl="0" indent="0" algn="just">
              <a:lnSpc>
                <a:spcPct val="20000"/>
              </a:lnSpc>
              <a:buNone/>
            </a:pPr>
            <a:r>
              <a:rPr lang="sk-SK" sz="700" u="sng" dirty="0">
                <a:latin typeface="Calibri" panose="020F0502020204030204" pitchFamily="34" charset="0"/>
                <a:cs typeface="Calibri" panose="020F0502020204030204" pitchFamily="34" charset="0"/>
              </a:rPr>
              <a:t>s ochladzujúcimi účinkami vegetácie</a:t>
            </a:r>
            <a:r>
              <a:rPr lang="sk-SK" sz="700" dirty="0">
                <a:latin typeface="Calibri" panose="020F0502020204030204" pitchFamily="34" charset="0"/>
                <a:cs typeface="Calibri" panose="020F0502020204030204" pitchFamily="34" charset="0"/>
              </a:rPr>
              <a:t>, budovanie stabilných vodných prvkov</a:t>
            </a:r>
            <a:r>
              <a:rPr lang="sk-SK" sz="700" u="sng" dirty="0">
                <a:latin typeface="Calibri" panose="020F0502020204030204" pitchFamily="34" charset="0"/>
                <a:cs typeface="Calibri" panose="020F0502020204030204" pitchFamily="34" charset="0"/>
              </a:rPr>
              <a:t>, retenčných nádrží,</a:t>
            </a:r>
          </a:p>
          <a:p>
            <a:pPr marL="0" lvl="0" indent="0" algn="just">
              <a:lnSpc>
                <a:spcPct val="20000"/>
              </a:lnSpc>
              <a:buNone/>
            </a:pPr>
            <a:r>
              <a:rPr lang="sk-SK" sz="700" u="sng" dirty="0" err="1">
                <a:latin typeface="Calibri" panose="020F0502020204030204" pitchFamily="34" charset="0"/>
                <a:cs typeface="Calibri" panose="020F0502020204030204" pitchFamily="34" charset="0"/>
              </a:rPr>
              <a:t>vsakovacích</a:t>
            </a:r>
            <a:r>
              <a:rPr lang="sk-SK" sz="700" u="sng" dirty="0">
                <a:latin typeface="Calibri" panose="020F0502020204030204" pitchFamily="34" charset="0"/>
                <a:cs typeface="Calibri" panose="020F0502020204030204" pitchFamily="34" charset="0"/>
              </a:rPr>
              <a:t> pásov </a:t>
            </a:r>
            <a:r>
              <a:rPr lang="sk-SK" sz="700" dirty="0">
                <a:latin typeface="Calibri" panose="020F0502020204030204" pitchFamily="34" charset="0"/>
                <a:cs typeface="Calibri" panose="020F0502020204030204" pitchFamily="34" charset="0"/>
              </a:rPr>
              <a:t>a infiltračných priekop a iné adaptačné opatrenia zamerané na zmiernenie</a:t>
            </a:r>
          </a:p>
          <a:p>
            <a:pPr marL="0" lvl="0" indent="0" algn="just">
              <a:lnSpc>
                <a:spcPct val="20000"/>
              </a:lnSpc>
              <a:buNone/>
            </a:pPr>
            <a:r>
              <a:rPr lang="sk-SK" sz="700" dirty="0">
                <a:latin typeface="Calibri" panose="020F0502020204030204" pitchFamily="34" charset="0"/>
                <a:cs typeface="Calibri" panose="020F0502020204030204" pitchFamily="34" charset="0"/>
              </a:rPr>
              <a:t>nepriaznivých dôsledkov klímy vo vzťahu k využitiu krajiny;</a:t>
            </a:r>
          </a:p>
          <a:p>
            <a:pPr marL="0" lvl="0" indent="0" algn="just">
              <a:lnSpc>
                <a:spcPct val="20000"/>
              </a:lnSpc>
              <a:buNone/>
            </a:pPr>
            <a:endParaRPr lang="sk-SK" sz="700" dirty="0" smtClean="0">
              <a:latin typeface="Calibri" panose="020F0502020204030204" pitchFamily="34" charset="0"/>
              <a:cs typeface="Calibri" panose="020F0502020204030204" pitchFamily="34" charset="0"/>
            </a:endParaRPr>
          </a:p>
          <a:p>
            <a:pPr marL="0" lvl="0" indent="0" algn="just">
              <a:lnSpc>
                <a:spcPct val="20000"/>
              </a:lnSpc>
              <a:buNone/>
            </a:pPr>
            <a:r>
              <a:rPr lang="sk-SK" sz="700" dirty="0" smtClean="0">
                <a:latin typeface="Calibri" panose="020F0502020204030204" pitchFamily="34" charset="0"/>
                <a:cs typeface="Calibri" panose="020F0502020204030204" pitchFamily="34" charset="0"/>
              </a:rPr>
              <a:t>6</a:t>
            </a:r>
            <a:r>
              <a:rPr lang="sk-SK" sz="700" dirty="0">
                <a:latin typeface="Calibri" panose="020F0502020204030204" pitchFamily="34" charset="0"/>
                <a:cs typeface="Calibri" panose="020F0502020204030204" pitchFamily="34" charset="0"/>
              </a:rPr>
              <a:t>. </a:t>
            </a:r>
            <a:r>
              <a:rPr lang="sk-SK" sz="700" dirty="0" err="1">
                <a:latin typeface="Calibri" panose="020F0502020204030204" pitchFamily="34" charset="0"/>
                <a:cs typeface="Calibri" panose="020F0502020204030204" pitchFamily="34" charset="0"/>
              </a:rPr>
              <a:t>mitigačné</a:t>
            </a:r>
            <a:r>
              <a:rPr lang="sk-SK" sz="700" dirty="0">
                <a:latin typeface="Calibri" panose="020F0502020204030204" pitchFamily="34" charset="0"/>
                <a:cs typeface="Calibri" panose="020F0502020204030204" pitchFamily="34" charset="0"/>
              </a:rPr>
              <a:t> opatrenia zamerané na zmiernenie nepriaznivých dôsledkov zmeny klímy v sektoroch</a:t>
            </a:r>
          </a:p>
          <a:p>
            <a:pPr marL="0" lvl="0" indent="0" algn="just">
              <a:lnSpc>
                <a:spcPct val="20000"/>
              </a:lnSpc>
              <a:buNone/>
            </a:pPr>
            <a:r>
              <a:rPr lang="sk-SK" sz="700" dirty="0">
                <a:latin typeface="Calibri" panose="020F0502020204030204" pitchFamily="34" charset="0"/>
                <a:cs typeface="Calibri" panose="020F0502020204030204" pitchFamily="34" charset="0"/>
              </a:rPr>
              <a:t>národného hospodárstva (energetika, priemysel, doprava, poľnohospodárstvo, odpady a sektor</a:t>
            </a:r>
          </a:p>
          <a:p>
            <a:pPr marL="0" lvl="0" indent="0" algn="just">
              <a:lnSpc>
                <a:spcPct val="20000"/>
              </a:lnSpc>
              <a:buNone/>
            </a:pPr>
            <a:r>
              <a:rPr lang="sk-SK" sz="700" dirty="0">
                <a:solidFill>
                  <a:schemeClr val="bg1"/>
                </a:solidFill>
                <a:latin typeface="Calibri" panose="020F0502020204030204" pitchFamily="34" charset="0"/>
                <a:cs typeface="Calibri" panose="020F0502020204030204" pitchFamily="34" charset="0"/>
              </a:rPr>
              <a:t>využívanie pôdy, zmeny vo využívaní pôdy a lesníctvo);</a:t>
            </a:r>
          </a:p>
          <a:p>
            <a:pPr marL="0" lvl="0" indent="0" algn="just">
              <a:lnSpc>
                <a:spcPct val="20000"/>
              </a:lnSpc>
              <a:buNone/>
            </a:pPr>
            <a:endParaRPr lang="sk-SK" sz="700" dirty="0" smtClean="0">
              <a:solidFill>
                <a:schemeClr val="bg1"/>
              </a:solidFill>
              <a:latin typeface="Calibri" panose="020F0502020204030204" pitchFamily="34" charset="0"/>
              <a:cs typeface="Calibri" panose="020F0502020204030204" pitchFamily="34" charset="0"/>
            </a:endParaRPr>
          </a:p>
          <a:p>
            <a:pPr marL="0" lvl="0" indent="0" algn="just">
              <a:lnSpc>
                <a:spcPct val="20000"/>
              </a:lnSpc>
              <a:buNone/>
            </a:pPr>
            <a:r>
              <a:rPr lang="sk-SK" sz="700" dirty="0" smtClean="0">
                <a:solidFill>
                  <a:schemeClr val="bg1"/>
                </a:solidFill>
                <a:latin typeface="Calibri" panose="020F0502020204030204" pitchFamily="34" charset="0"/>
                <a:cs typeface="Calibri" panose="020F0502020204030204" pitchFamily="34" charset="0"/>
              </a:rPr>
              <a:t>7</a:t>
            </a:r>
            <a:r>
              <a:rPr lang="sk-SK" sz="700" dirty="0">
                <a:solidFill>
                  <a:schemeClr val="bg1"/>
                </a:solidFill>
                <a:latin typeface="Calibri" panose="020F0502020204030204" pitchFamily="34" charset="0"/>
                <a:cs typeface="Calibri" panose="020F0502020204030204" pitchFamily="34" charset="0"/>
              </a:rPr>
              <a:t>. kombinácia vyššie uvedených aktivít.</a:t>
            </a:r>
          </a:p>
        </p:txBody>
      </p:sp>
      <p:pic>
        <p:nvPicPr>
          <p:cNvPr id="6" name="Obrázo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3749" y="2012916"/>
            <a:ext cx="1491630" cy="1988840"/>
          </a:xfrm>
          <a:prstGeom prst="rect">
            <a:avLst/>
          </a:prstGeom>
        </p:spPr>
      </p:pic>
      <p:pic>
        <p:nvPicPr>
          <p:cNvPr id="7" name="Obrázo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143749" y="4235746"/>
            <a:ext cx="1491630" cy="1209477"/>
          </a:xfrm>
          <a:prstGeom prst="rect">
            <a:avLst/>
          </a:prstGeom>
        </p:spPr>
      </p:pic>
      <p:pic>
        <p:nvPicPr>
          <p:cNvPr id="9" name="Obrázo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3749" y="5623520"/>
            <a:ext cx="1491631" cy="1388776"/>
          </a:xfrm>
          <a:prstGeom prst="rect">
            <a:avLst/>
          </a:prstGeom>
        </p:spPr>
      </p:pic>
    </p:spTree>
    <p:extLst>
      <p:ext uri="{BB962C8B-B14F-4D97-AF65-F5344CB8AC3E}">
        <p14:creationId xmlns:p14="http://schemas.microsoft.com/office/powerpoint/2010/main" val="30734411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jekt pre obsah 2"/>
          <p:cNvSpPr>
            <a:spLocks noGrp="1"/>
          </p:cNvSpPr>
          <p:nvPr>
            <p:ph idx="1"/>
          </p:nvPr>
        </p:nvSpPr>
        <p:spPr>
          <a:xfrm>
            <a:off x="2411760" y="609600"/>
            <a:ext cx="4545553" cy="5699720"/>
          </a:xfrm>
        </p:spPr>
        <p:txBody>
          <a:bodyPr>
            <a:noAutofit/>
          </a:bodyPr>
          <a:lstStyle/>
          <a:p>
            <a:pPr marL="0" lvl="0" indent="0" fontAlgn="base">
              <a:spcBef>
                <a:spcPts val="0"/>
              </a:spcBef>
              <a:buNone/>
            </a:pPr>
            <a:r>
              <a:rPr lang="sk-SK" sz="700" u="sng" dirty="0" smtClean="0">
                <a:latin typeface="Calibri" panose="020F0502020204030204" pitchFamily="34" charset="0"/>
                <a:cs typeface="Calibri" panose="020F0502020204030204" pitchFamily="34" charset="0"/>
              </a:rPr>
              <a:t>1.aktivity </a:t>
            </a:r>
            <a:r>
              <a:rPr lang="sk-SK" sz="700" u="sng" dirty="0">
                <a:latin typeface="Calibri" panose="020F0502020204030204" pitchFamily="34" charset="0"/>
                <a:cs typeface="Calibri" panose="020F0502020204030204" pitchFamily="34" charset="0"/>
              </a:rPr>
              <a:t>zamerané na podporu a ochranu biodiverzity a abiotickej zložky</a:t>
            </a:r>
            <a:r>
              <a:rPr lang="sk-SK" sz="700" dirty="0">
                <a:latin typeface="Calibri" panose="020F0502020204030204" pitchFamily="34" charset="0"/>
                <a:cs typeface="Calibri" panose="020F0502020204030204" pitchFamily="34" charset="0"/>
              </a:rPr>
              <a:t> (výsadba pôvodných druhov</a:t>
            </a:r>
          </a:p>
          <a:p>
            <a:pPr marL="0" lvl="0" indent="0" fontAlgn="base">
              <a:spcBef>
                <a:spcPts val="0"/>
              </a:spcBef>
              <a:buNone/>
            </a:pPr>
            <a:r>
              <a:rPr lang="sk-SK" sz="700" dirty="0">
                <a:latin typeface="Calibri" panose="020F0502020204030204" pitchFamily="34" charset="0"/>
                <a:cs typeface="Calibri" panose="020F0502020204030204" pitchFamily="34" charset="0"/>
              </a:rPr>
              <a:t>flóry, prezentácia chránených druhov, území, podpora hospodárenia v súlade s ekologickými princípmi,</a:t>
            </a:r>
          </a:p>
          <a:p>
            <a:pPr marL="0" lvl="0" indent="0" fontAlgn="base">
              <a:spcBef>
                <a:spcPts val="0"/>
              </a:spcBef>
              <a:buNone/>
            </a:pPr>
            <a:r>
              <a:rPr lang="sk-SK" sz="700" dirty="0">
                <a:latin typeface="Calibri" panose="020F0502020204030204" pitchFamily="34" charset="0"/>
                <a:cs typeface="Calibri" panose="020F0502020204030204" pitchFamily="34" charset="0"/>
              </a:rPr>
              <a:t>...); </a:t>
            </a:r>
            <a:r>
              <a:rPr lang="sk-SK" sz="700" dirty="0" smtClean="0">
                <a:latin typeface="Calibri" panose="020F0502020204030204" pitchFamily="34" charset="0"/>
                <a:cs typeface="Calibri" panose="020F0502020204030204" pitchFamily="34" charset="0"/>
              </a:rPr>
              <a:t>(</a:t>
            </a:r>
            <a:r>
              <a:rPr lang="sk-SK" sz="700" dirty="0">
                <a:latin typeface="Calibri" panose="020F0502020204030204" pitchFamily="34" charset="0"/>
                <a:cs typeface="Calibri" panose="020F0502020204030204" pitchFamily="34" charset="0"/>
              </a:rPr>
              <a:t>napr. zakladanie včelích úľov na vzdelávacie</a:t>
            </a:r>
          </a:p>
          <a:p>
            <a:pPr marL="0" lvl="0" indent="0" fontAlgn="base">
              <a:spcBef>
                <a:spcPts val="0"/>
              </a:spcBef>
              <a:buNone/>
            </a:pPr>
            <a:r>
              <a:rPr lang="sk-SK" sz="700" dirty="0">
                <a:latin typeface="Calibri" panose="020F0502020204030204" pitchFamily="34" charset="0"/>
                <a:cs typeface="Calibri" panose="020F0502020204030204" pitchFamily="34" charset="0"/>
              </a:rPr>
              <a:t>účely; zakladanie kvetnatých záhonov a i.), </a:t>
            </a:r>
            <a:r>
              <a:rPr lang="sk-SK" sz="700" u="sng" dirty="0">
                <a:latin typeface="Calibri" panose="020F0502020204030204" pitchFamily="34" charset="0"/>
                <a:cs typeface="Calibri" panose="020F0502020204030204" pitchFamily="34" charset="0"/>
              </a:rPr>
              <a:t>aktivity zamerané na podporu ochrany opeľovačov </a:t>
            </a:r>
            <a:r>
              <a:rPr lang="sk-SK" sz="700" u="sng" dirty="0" smtClean="0">
                <a:latin typeface="Calibri" panose="020F0502020204030204" pitchFamily="34" charset="0"/>
                <a:cs typeface="Calibri" panose="020F0502020204030204" pitchFamily="34" charset="0"/>
              </a:rPr>
              <a:t>; </a:t>
            </a:r>
            <a:r>
              <a:rPr lang="sk-SK" sz="700" dirty="0" smtClean="0">
                <a:latin typeface="Calibri" panose="020F0502020204030204" pitchFamily="34" charset="0"/>
                <a:cs typeface="Calibri" panose="020F0502020204030204" pitchFamily="34" charset="0"/>
              </a:rPr>
              <a:t>aktivity </a:t>
            </a:r>
            <a:r>
              <a:rPr lang="sk-SK" sz="700" dirty="0">
                <a:latin typeface="Calibri" panose="020F0502020204030204" pitchFamily="34" charset="0"/>
                <a:cs typeface="Calibri" panose="020F0502020204030204" pitchFamily="34" charset="0"/>
              </a:rPr>
              <a:t>zamerané na </a:t>
            </a:r>
            <a:r>
              <a:rPr lang="sk-SK" sz="700" u="sng" dirty="0">
                <a:latin typeface="Calibri" panose="020F0502020204030204" pitchFamily="34" charset="0"/>
                <a:cs typeface="Calibri" panose="020F0502020204030204" pitchFamily="34" charset="0"/>
              </a:rPr>
              <a:t>likvidáciu inváznych druhov rastlín</a:t>
            </a:r>
            <a:r>
              <a:rPr lang="sk-SK" sz="700" dirty="0" smtClean="0">
                <a:latin typeface="Calibri" panose="020F0502020204030204" pitchFamily="34" charset="0"/>
                <a:cs typeface="Calibri" panose="020F0502020204030204" pitchFamily="34" charset="0"/>
              </a:rPr>
              <a:t>, aktivity </a:t>
            </a:r>
            <a:r>
              <a:rPr lang="sk-SK" sz="700" dirty="0">
                <a:latin typeface="Calibri" panose="020F0502020204030204" pitchFamily="34" charset="0"/>
                <a:cs typeface="Calibri" panose="020F0502020204030204" pitchFamily="34" charset="0"/>
              </a:rPr>
              <a:t>zamerané na prezentáciu, </a:t>
            </a:r>
            <a:r>
              <a:rPr lang="sk-SK" sz="700" u="sng" dirty="0">
                <a:latin typeface="Calibri" panose="020F0502020204030204" pitchFamily="34" charset="0"/>
                <a:cs typeface="Calibri" panose="020F0502020204030204" pitchFamily="34" charset="0"/>
              </a:rPr>
              <a:t>podporu a ochranu abiotickej zložky </a:t>
            </a:r>
            <a:r>
              <a:rPr lang="sk-SK" sz="700" dirty="0">
                <a:latin typeface="Calibri" panose="020F0502020204030204" pitchFamily="34" charset="0"/>
                <a:cs typeface="Calibri" panose="020F0502020204030204" pitchFamily="34" charset="0"/>
              </a:rPr>
              <a:t>(významných území z </a:t>
            </a:r>
            <a:r>
              <a:rPr lang="sk-SK" sz="700" dirty="0" smtClean="0">
                <a:latin typeface="Calibri" panose="020F0502020204030204" pitchFamily="34" charset="0"/>
                <a:cs typeface="Calibri" panose="020F0502020204030204" pitchFamily="34" charset="0"/>
              </a:rPr>
              <a:t>hľadiska mineralógie</a:t>
            </a:r>
            <a:r>
              <a:rPr lang="sk-SK" sz="700" dirty="0">
                <a:latin typeface="Calibri" panose="020F0502020204030204" pitchFamily="34" charset="0"/>
                <a:cs typeface="Calibri" panose="020F0502020204030204" pitchFamily="34" charset="0"/>
              </a:rPr>
              <a:t>, petrografie, paleontológie a geomorfológie); aktivity zamerané na podporu ochrany </a:t>
            </a:r>
            <a:r>
              <a:rPr lang="sk-SK" sz="700" dirty="0" smtClean="0">
                <a:latin typeface="Calibri" panose="020F0502020204030204" pitchFamily="34" charset="0"/>
                <a:cs typeface="Calibri" panose="020F0502020204030204" pitchFamily="34" charset="0"/>
              </a:rPr>
              <a:t>druhov exemplárov </a:t>
            </a:r>
            <a:r>
              <a:rPr lang="sk-SK" sz="700" dirty="0">
                <a:latin typeface="Calibri" panose="020F0502020204030204" pitchFamily="34" charset="0"/>
                <a:cs typeface="Calibri" panose="020F0502020204030204" pitchFamily="34" charset="0"/>
              </a:rPr>
              <a:t>živočíchov a rastlín, zaradených do príloh Dohovoru o medzinárodnom obchode s</a:t>
            </a:r>
          </a:p>
          <a:p>
            <a:pPr marL="0" lvl="0" indent="0" fontAlgn="base">
              <a:spcBef>
                <a:spcPts val="0"/>
              </a:spcBef>
              <a:buNone/>
            </a:pPr>
            <a:r>
              <a:rPr lang="sk-SK" sz="700" dirty="0">
                <a:latin typeface="Calibri" panose="020F0502020204030204" pitchFamily="34" charset="0"/>
                <a:cs typeface="Calibri" panose="020F0502020204030204" pitchFamily="34" charset="0"/>
              </a:rPr>
              <a:t>ohrozenými druhmi voľne žijúcich živočíchov a rastlín (CITES); manažment ochrany abiotickej zložky a</a:t>
            </a:r>
          </a:p>
          <a:p>
            <a:pPr marL="0" lvl="0" indent="0" fontAlgn="base">
              <a:spcBef>
                <a:spcPts val="0"/>
              </a:spcBef>
              <a:buNone/>
            </a:pPr>
            <a:r>
              <a:rPr lang="sk-SK" sz="700" dirty="0">
                <a:latin typeface="Calibri" panose="020F0502020204030204" pitchFamily="34" charset="0"/>
                <a:cs typeface="Calibri" panose="020F0502020204030204" pitchFamily="34" charset="0"/>
              </a:rPr>
              <a:t>postupy pri získavaní a nakladaní so vzorkami minerálov a skamenelín;</a:t>
            </a:r>
          </a:p>
          <a:p>
            <a:pPr marL="0" lvl="0" indent="0" fontAlgn="base">
              <a:spcBef>
                <a:spcPts val="0"/>
              </a:spcBef>
              <a:buNone/>
            </a:pPr>
            <a:endParaRPr lang="sk-SK" sz="700" dirty="0" smtClean="0">
              <a:latin typeface="Calibri" panose="020F0502020204030204" pitchFamily="34" charset="0"/>
              <a:cs typeface="Calibri" panose="020F0502020204030204" pitchFamily="34" charset="0"/>
            </a:endParaRPr>
          </a:p>
          <a:p>
            <a:pPr marL="0" lvl="0" indent="0" fontAlgn="base">
              <a:spcBef>
                <a:spcPts val="0"/>
              </a:spcBef>
              <a:buNone/>
            </a:pPr>
            <a:r>
              <a:rPr lang="sk-SK" sz="700" dirty="0" smtClean="0">
                <a:latin typeface="Calibri" panose="020F0502020204030204" pitchFamily="34" charset="0"/>
                <a:cs typeface="Calibri" panose="020F0502020204030204" pitchFamily="34" charset="0"/>
              </a:rPr>
              <a:t>2</a:t>
            </a:r>
            <a:r>
              <a:rPr lang="sk-SK" sz="700" dirty="0">
                <a:latin typeface="Calibri" panose="020F0502020204030204" pitchFamily="34" charset="0"/>
                <a:cs typeface="Calibri" panose="020F0502020204030204" pitchFamily="34" charset="0"/>
              </a:rPr>
              <a:t>. </a:t>
            </a:r>
            <a:r>
              <a:rPr lang="sk-SK" sz="700" u="sng" dirty="0">
                <a:latin typeface="Calibri" panose="020F0502020204030204" pitchFamily="34" charset="0"/>
                <a:cs typeface="Calibri" panose="020F0502020204030204" pitchFamily="34" charset="0"/>
              </a:rPr>
              <a:t>nákup tematických pomôcok, tovarov a služieb súvisiacich s projektom </a:t>
            </a:r>
            <a:r>
              <a:rPr lang="sk-SK" sz="700" dirty="0">
                <a:latin typeface="Calibri" panose="020F0502020204030204" pitchFamily="34" charset="0"/>
                <a:cs typeface="Calibri" panose="020F0502020204030204" pitchFamily="34" charset="0"/>
              </a:rPr>
              <a:t>(napr. nákup priesad rastlín,</a:t>
            </a:r>
          </a:p>
          <a:p>
            <a:pPr marL="0" lvl="0" indent="0" fontAlgn="base">
              <a:spcBef>
                <a:spcPts val="0"/>
              </a:spcBef>
              <a:buNone/>
            </a:pPr>
            <a:r>
              <a:rPr lang="sk-SK" sz="700" dirty="0">
                <a:latin typeface="Calibri" panose="020F0502020204030204" pitchFamily="34" charset="0"/>
                <a:cs typeface="Calibri" panose="020F0502020204030204" pitchFamily="34" charset="0"/>
              </a:rPr>
              <a:t>sadeníc stromov, kľúčov na určovanie druhov rastlín a živočíchov, vybavenia pre zber a vyhodnocovanie</a:t>
            </a:r>
          </a:p>
          <a:p>
            <a:pPr marL="0" lvl="0" indent="0" fontAlgn="base">
              <a:spcBef>
                <a:spcPts val="0"/>
              </a:spcBef>
              <a:buNone/>
            </a:pPr>
            <a:r>
              <a:rPr lang="sk-SK" sz="700" dirty="0">
                <a:latin typeface="Calibri" panose="020F0502020204030204" pitchFamily="34" charset="0"/>
                <a:cs typeface="Calibri" panose="020F0502020204030204" pitchFamily="34" charset="0"/>
              </a:rPr>
              <a:t>geologických vzoriek, ...);</a:t>
            </a:r>
          </a:p>
          <a:p>
            <a:pPr marL="0" lvl="0" indent="0" fontAlgn="base">
              <a:spcBef>
                <a:spcPts val="0"/>
              </a:spcBef>
              <a:buNone/>
            </a:pPr>
            <a:endParaRPr lang="sk-SK" sz="700" dirty="0" smtClean="0">
              <a:latin typeface="Calibri" panose="020F0502020204030204" pitchFamily="34" charset="0"/>
              <a:cs typeface="Calibri" panose="020F0502020204030204" pitchFamily="34" charset="0"/>
            </a:endParaRPr>
          </a:p>
          <a:p>
            <a:pPr marL="0" lvl="0" indent="0" fontAlgn="base">
              <a:spcBef>
                <a:spcPts val="0"/>
              </a:spcBef>
              <a:buNone/>
            </a:pPr>
            <a:r>
              <a:rPr lang="sk-SK" sz="700" dirty="0" smtClean="0">
                <a:latin typeface="Calibri" panose="020F0502020204030204" pitchFamily="34" charset="0"/>
                <a:cs typeface="Calibri" panose="020F0502020204030204" pitchFamily="34" charset="0"/>
              </a:rPr>
              <a:t>3</a:t>
            </a:r>
            <a:r>
              <a:rPr lang="sk-SK" sz="700" dirty="0">
                <a:latin typeface="Calibri" panose="020F0502020204030204" pitchFamily="34" charset="0"/>
                <a:cs typeface="Calibri" panose="020F0502020204030204" pitchFamily="34" charset="0"/>
              </a:rPr>
              <a:t>. </a:t>
            </a:r>
            <a:r>
              <a:rPr lang="sk-SK" sz="700" u="sng" dirty="0">
                <a:latin typeface="Calibri" panose="020F0502020204030204" pitchFamily="34" charset="0"/>
                <a:cs typeface="Calibri" panose="020F0502020204030204" pitchFamily="34" charset="0"/>
              </a:rPr>
              <a:t>realizácia podujatí a súťaží národného a regionálneho charakteru, realizácia workshopov, seminárov,</a:t>
            </a:r>
          </a:p>
          <a:p>
            <a:pPr marL="0" lvl="0" indent="0" fontAlgn="base">
              <a:spcBef>
                <a:spcPts val="0"/>
              </a:spcBef>
              <a:buNone/>
            </a:pPr>
            <a:r>
              <a:rPr lang="sk-SK" sz="700" u="sng" dirty="0">
                <a:latin typeface="Calibri" panose="020F0502020204030204" pitchFamily="34" charset="0"/>
                <a:cs typeface="Calibri" panose="020F0502020204030204" pitchFamily="34" charset="0"/>
              </a:rPr>
              <a:t>školení, festivalov, výstav a aktivít </a:t>
            </a:r>
            <a:r>
              <a:rPr lang="sk-SK" sz="700" dirty="0">
                <a:latin typeface="Calibri" panose="020F0502020204030204" pitchFamily="34" charset="0"/>
                <a:cs typeface="Calibri" panose="020F0502020204030204" pitchFamily="34" charset="0"/>
              </a:rPr>
              <a:t>na regionálnej alebo celoslovenskej úrovni </a:t>
            </a:r>
            <a:r>
              <a:rPr lang="sk-SK" sz="700" u="sng" dirty="0">
                <a:latin typeface="Calibri" panose="020F0502020204030204" pitchFamily="34" charset="0"/>
                <a:cs typeface="Calibri" panose="020F0502020204030204" pitchFamily="34" charset="0"/>
              </a:rPr>
              <a:t>so zameraním na</a:t>
            </a:r>
          </a:p>
          <a:p>
            <a:pPr marL="0" lvl="0" indent="0" fontAlgn="base">
              <a:spcBef>
                <a:spcPts val="0"/>
              </a:spcBef>
              <a:buNone/>
            </a:pPr>
            <a:r>
              <a:rPr lang="sk-SK" sz="700" u="sng" dirty="0">
                <a:latin typeface="Calibri" panose="020F0502020204030204" pitchFamily="34" charset="0"/>
                <a:cs typeface="Calibri" panose="020F0502020204030204" pitchFamily="34" charset="0"/>
              </a:rPr>
              <a:t>environmentálnu výchovu, vzdelávanie pre udržateľný rozvoj, ochranu životného prostredia a udržateľný</a:t>
            </a:r>
          </a:p>
          <a:p>
            <a:pPr marL="0" lvl="0" indent="0" fontAlgn="base">
              <a:spcBef>
                <a:spcPts val="0"/>
              </a:spcBef>
              <a:buNone/>
            </a:pPr>
            <a:r>
              <a:rPr lang="sk-SK" sz="700" u="sng" dirty="0">
                <a:latin typeface="Calibri" panose="020F0502020204030204" pitchFamily="34" charset="0"/>
                <a:cs typeface="Calibri" panose="020F0502020204030204" pitchFamily="34" charset="0"/>
              </a:rPr>
              <a:t>rozvoj</a:t>
            </a:r>
            <a:r>
              <a:rPr lang="sk-SK" sz="700" dirty="0">
                <a:latin typeface="Calibri" panose="020F0502020204030204" pitchFamily="34" charset="0"/>
                <a:cs typeface="Calibri" panose="020F0502020204030204" pitchFamily="34" charset="0"/>
              </a:rPr>
              <a:t>, zamerané na tému ochrany biodiverzity a abiotickej zložky, ktoré sú organizované nekomerčným</a:t>
            </a:r>
          </a:p>
          <a:p>
            <a:pPr marL="0" lvl="0" indent="0" fontAlgn="base">
              <a:spcBef>
                <a:spcPts val="0"/>
              </a:spcBef>
              <a:buNone/>
            </a:pPr>
            <a:r>
              <a:rPr lang="sk-SK" sz="700" dirty="0">
                <a:latin typeface="Calibri" panose="020F0502020204030204" pitchFamily="34" charset="0"/>
                <a:cs typeface="Calibri" panose="020F0502020204030204" pitchFamily="34" charset="0"/>
              </a:rPr>
              <a:t>spôsobom, prístupné pre subjekty, ktoré nevykonávajú hospodársku činnosť bez obmedzení,</a:t>
            </a:r>
          </a:p>
          <a:p>
            <a:pPr marL="0" lvl="0" indent="0" fontAlgn="base">
              <a:spcBef>
                <a:spcPts val="0"/>
              </a:spcBef>
              <a:buNone/>
            </a:pPr>
            <a:r>
              <a:rPr lang="sk-SK" sz="700" dirty="0">
                <a:latin typeface="Calibri" panose="020F0502020204030204" pitchFamily="34" charset="0"/>
                <a:cs typeface="Calibri" panose="020F0502020204030204" pitchFamily="34" charset="0"/>
              </a:rPr>
              <a:t>bezodplatne a nezamerané na podnikateľské subjekty a ich možné ďalšie zvýhodnenie. Výroba a</a:t>
            </a:r>
          </a:p>
          <a:p>
            <a:pPr marL="0" lvl="0" indent="0" fontAlgn="base">
              <a:spcBef>
                <a:spcPts val="0"/>
              </a:spcBef>
              <a:buNone/>
            </a:pPr>
            <a:r>
              <a:rPr lang="sk-SK" sz="700" dirty="0">
                <a:latin typeface="Calibri" panose="020F0502020204030204" pitchFamily="34" charset="0"/>
                <a:cs typeface="Calibri" panose="020F0502020204030204" pitchFamily="34" charset="0"/>
              </a:rPr>
              <a:t>vydávanie súvisiacich informačných a propagačných materiálov a ich poskytnutie bezodplatne, pričom</a:t>
            </a:r>
          </a:p>
          <a:p>
            <a:pPr marL="0" lvl="0" indent="0" fontAlgn="base">
              <a:spcBef>
                <a:spcPts val="0"/>
              </a:spcBef>
              <a:buNone/>
            </a:pPr>
            <a:r>
              <a:rPr lang="sk-SK" sz="700" dirty="0">
                <a:latin typeface="Calibri" panose="020F0502020204030204" pitchFamily="34" charset="0"/>
                <a:cs typeface="Calibri" panose="020F0502020204030204" pitchFamily="34" charset="0"/>
              </a:rPr>
              <a:t>tieto nebudú obsahovať reklamu, resp. propagáciu konkrétnych subjektov vykonávajúcich hospodársku</a:t>
            </a:r>
          </a:p>
          <a:p>
            <a:pPr marL="0" lvl="0" indent="0" fontAlgn="base">
              <a:spcBef>
                <a:spcPts val="0"/>
              </a:spcBef>
              <a:buNone/>
            </a:pPr>
            <a:r>
              <a:rPr lang="sk-SK" sz="700" dirty="0">
                <a:latin typeface="Calibri" panose="020F0502020204030204" pitchFamily="34" charset="0"/>
                <a:cs typeface="Calibri" panose="020F0502020204030204" pitchFamily="34" charset="0"/>
              </a:rPr>
              <a:t>činnosť príp. ich výrobkov/služieb, v čo najväčšej možnej miere v elektronickom formáte.</a:t>
            </a:r>
          </a:p>
          <a:p>
            <a:pPr marL="0" lvl="0" indent="0" fontAlgn="base">
              <a:spcBef>
                <a:spcPts val="0"/>
              </a:spcBef>
              <a:buNone/>
            </a:pPr>
            <a:r>
              <a:rPr lang="sk-SK" sz="700" dirty="0">
                <a:latin typeface="Calibri" panose="020F0502020204030204" pitchFamily="34" charset="0"/>
                <a:cs typeface="Calibri" panose="020F0502020204030204" pitchFamily="34" charset="0"/>
              </a:rPr>
              <a:t>Strana 13 z 21</a:t>
            </a:r>
          </a:p>
          <a:p>
            <a:pPr marL="0" lvl="0" indent="0" fontAlgn="base">
              <a:spcBef>
                <a:spcPts val="0"/>
              </a:spcBef>
              <a:buNone/>
            </a:pPr>
            <a:endParaRPr lang="sk-SK" sz="700" dirty="0" smtClean="0">
              <a:latin typeface="Calibri" panose="020F0502020204030204" pitchFamily="34" charset="0"/>
              <a:cs typeface="Calibri" panose="020F0502020204030204" pitchFamily="34" charset="0"/>
            </a:endParaRPr>
          </a:p>
          <a:p>
            <a:pPr marL="0" lvl="0" indent="0" fontAlgn="base">
              <a:spcBef>
                <a:spcPts val="0"/>
              </a:spcBef>
              <a:buNone/>
            </a:pPr>
            <a:r>
              <a:rPr lang="sk-SK" sz="700" dirty="0" smtClean="0">
                <a:latin typeface="Calibri" panose="020F0502020204030204" pitchFamily="34" charset="0"/>
                <a:cs typeface="Calibri" panose="020F0502020204030204" pitchFamily="34" charset="0"/>
              </a:rPr>
              <a:t>4</a:t>
            </a:r>
            <a:r>
              <a:rPr lang="sk-SK" sz="700" dirty="0">
                <a:latin typeface="Calibri" panose="020F0502020204030204" pitchFamily="34" charset="0"/>
                <a:cs typeface="Calibri" panose="020F0502020204030204" pitchFamily="34" charset="0"/>
              </a:rPr>
              <a:t>. </a:t>
            </a:r>
            <a:r>
              <a:rPr lang="sk-SK" sz="700" u="sng" dirty="0">
                <a:latin typeface="Calibri" panose="020F0502020204030204" pitchFamily="34" charset="0"/>
                <a:cs typeface="Calibri" panose="020F0502020204030204" pitchFamily="34" charset="0"/>
              </a:rPr>
              <a:t>budovanie a rekonštrukcia environmentálno-vzdelávacích náučných lokalít, náučných chodníkov,</a:t>
            </a:r>
          </a:p>
          <a:p>
            <a:pPr marL="0" lvl="0" indent="0" fontAlgn="base">
              <a:spcBef>
                <a:spcPts val="0"/>
              </a:spcBef>
              <a:buNone/>
            </a:pPr>
            <a:r>
              <a:rPr lang="sk-SK" sz="700" u="sng" dirty="0">
                <a:latin typeface="Calibri" panose="020F0502020204030204" pitchFamily="34" charset="0"/>
                <a:cs typeface="Calibri" panose="020F0502020204030204" pitchFamily="34" charset="0"/>
              </a:rPr>
              <a:t>súčastí objektovej sústavy geoparkov (resp. v území geoparkov), stredísk environmentálnej výchovy a</a:t>
            </a:r>
          </a:p>
          <a:p>
            <a:pPr marL="0" lvl="0" indent="0" fontAlgn="base">
              <a:spcBef>
                <a:spcPts val="0"/>
              </a:spcBef>
              <a:buNone/>
            </a:pPr>
            <a:r>
              <a:rPr lang="sk-SK" sz="700" u="sng" dirty="0" err="1">
                <a:latin typeface="Calibri" panose="020F0502020204030204" pitchFamily="34" charset="0"/>
                <a:cs typeface="Calibri" panose="020F0502020204030204" pitchFamily="34" charset="0"/>
              </a:rPr>
              <a:t>enviroučební</a:t>
            </a:r>
            <a:r>
              <a:rPr lang="sk-SK" sz="700" u="sng" dirty="0">
                <a:latin typeface="Calibri" panose="020F0502020204030204" pitchFamily="34" charset="0"/>
                <a:cs typeface="Calibri" panose="020F0502020204030204" pitchFamily="34" charset="0"/>
              </a:rPr>
              <a:t>,</a:t>
            </a:r>
            <a:r>
              <a:rPr lang="sk-SK" sz="700" dirty="0">
                <a:latin typeface="Calibri" panose="020F0502020204030204" pitchFamily="34" charset="0"/>
                <a:cs typeface="Calibri" panose="020F0502020204030204" pitchFamily="34" charset="0"/>
              </a:rPr>
              <a:t> ktoré majú charakter všeobecnej infraštruktúry prístupnej bez obmedzení širokej verejnosti</a:t>
            </a:r>
          </a:p>
          <a:p>
            <a:pPr marL="0" lvl="0" indent="0" fontAlgn="base">
              <a:spcBef>
                <a:spcPts val="0"/>
              </a:spcBef>
              <a:buNone/>
            </a:pPr>
            <a:r>
              <a:rPr lang="sk-SK" sz="700" dirty="0">
                <a:latin typeface="Calibri" panose="020F0502020204030204" pitchFamily="34" charset="0"/>
                <a:cs typeface="Calibri" panose="020F0502020204030204" pitchFamily="34" charset="0"/>
              </a:rPr>
              <a:t>bezodplatne alebo vstupné za posledných 12 kalendárnych mesiacov od podania žiadosti pokrýva len</a:t>
            </a:r>
          </a:p>
          <a:p>
            <a:pPr marL="0" lvl="0" indent="0" fontAlgn="base">
              <a:spcBef>
                <a:spcPts val="0"/>
              </a:spcBef>
              <a:buNone/>
            </a:pPr>
            <a:r>
              <a:rPr lang="sk-SK" sz="700" dirty="0">
                <a:latin typeface="Calibri" panose="020F0502020204030204" pitchFamily="34" charset="0"/>
                <a:cs typeface="Calibri" panose="020F0502020204030204" pitchFamily="34" charset="0"/>
              </a:rPr>
              <a:t>zlomok (max. 10 %) skutočných nákladov za toto obdobie a výchovné aktivity v nich vykonávané sú</a:t>
            </a:r>
          </a:p>
          <a:p>
            <a:pPr marL="0" lvl="0" indent="0" fontAlgn="base">
              <a:spcBef>
                <a:spcPts val="0"/>
              </a:spcBef>
              <a:buNone/>
            </a:pPr>
            <a:r>
              <a:rPr lang="sk-SK" sz="700" dirty="0">
                <a:latin typeface="Calibri" panose="020F0502020204030204" pitchFamily="34" charset="0"/>
                <a:cs typeface="Calibri" panose="020F0502020204030204" pitchFamily="34" charset="0"/>
              </a:rPr>
              <a:t>prístupné širokej verejnosti. Uvedené platí aj po poskytnutí dotácie a počas doby udržateľnosti;</a:t>
            </a:r>
          </a:p>
          <a:p>
            <a:pPr marL="0" lvl="0" indent="0" fontAlgn="base">
              <a:spcBef>
                <a:spcPts val="0"/>
              </a:spcBef>
              <a:buNone/>
            </a:pPr>
            <a:endParaRPr lang="sk-SK" sz="700" dirty="0" smtClean="0">
              <a:latin typeface="Calibri" panose="020F0502020204030204" pitchFamily="34" charset="0"/>
              <a:cs typeface="Calibri" panose="020F0502020204030204" pitchFamily="34" charset="0"/>
            </a:endParaRPr>
          </a:p>
          <a:p>
            <a:pPr marL="0" lvl="0" indent="0" fontAlgn="base">
              <a:spcBef>
                <a:spcPts val="0"/>
              </a:spcBef>
              <a:buNone/>
            </a:pPr>
            <a:r>
              <a:rPr lang="sk-SK" sz="700" dirty="0" smtClean="0">
                <a:latin typeface="Calibri" panose="020F0502020204030204" pitchFamily="34" charset="0"/>
                <a:cs typeface="Calibri" panose="020F0502020204030204" pitchFamily="34" charset="0"/>
              </a:rPr>
              <a:t>5</a:t>
            </a:r>
            <a:r>
              <a:rPr lang="sk-SK" sz="700" dirty="0">
                <a:latin typeface="Calibri" panose="020F0502020204030204" pitchFamily="34" charset="0"/>
                <a:cs typeface="Calibri" panose="020F0502020204030204" pitchFamily="34" charset="0"/>
              </a:rPr>
              <a:t>. realizácia </a:t>
            </a:r>
            <a:r>
              <a:rPr lang="sk-SK" sz="700" u="sng" dirty="0">
                <a:latin typeface="Calibri" panose="020F0502020204030204" pitchFamily="34" charset="0"/>
                <a:cs typeface="Calibri" panose="020F0502020204030204" pitchFamily="34" charset="0"/>
              </a:rPr>
              <a:t>podujatí a nákup tematických pomôcok na zlepšenie vedomostí o medveďovi hnedom</a:t>
            </a:r>
            <a:r>
              <a:rPr lang="sk-SK" sz="700" dirty="0">
                <a:latin typeface="Calibri" panose="020F0502020204030204" pitchFamily="34" charset="0"/>
                <a:cs typeface="Calibri" panose="020F0502020204030204" pitchFamily="34" charset="0"/>
              </a:rPr>
              <a:t>,</a:t>
            </a:r>
          </a:p>
          <a:p>
            <a:pPr marL="0" lvl="0" indent="0" fontAlgn="base">
              <a:spcBef>
                <a:spcPts val="0"/>
              </a:spcBef>
              <a:buNone/>
            </a:pPr>
            <a:r>
              <a:rPr lang="sk-SK" sz="700" dirty="0">
                <a:latin typeface="Calibri" panose="020F0502020204030204" pitchFamily="34" charset="0"/>
                <a:cs typeface="Calibri" panose="020F0502020204030204" pitchFamily="34" charset="0"/>
              </a:rPr>
              <a:t>jeho význame pre biodiverzitu, zlepšenie vedomostí o správaní medveďa hnedého, ako predísť stretu s</a:t>
            </a:r>
          </a:p>
          <a:p>
            <a:pPr marL="0" lvl="0" indent="0" fontAlgn="base">
              <a:spcBef>
                <a:spcPts val="0"/>
              </a:spcBef>
              <a:buNone/>
            </a:pPr>
            <a:r>
              <a:rPr lang="sk-SK" sz="700" dirty="0">
                <a:latin typeface="Calibri" panose="020F0502020204030204" pitchFamily="34" charset="0"/>
                <a:cs typeface="Calibri" panose="020F0502020204030204" pitchFamily="34" charset="0"/>
              </a:rPr>
              <a:t>ním, alebo čo robiť v prípade stretu;</a:t>
            </a:r>
          </a:p>
          <a:p>
            <a:pPr marL="0" lvl="0" indent="0" fontAlgn="base">
              <a:spcBef>
                <a:spcPts val="0"/>
              </a:spcBef>
              <a:buNone/>
            </a:pPr>
            <a:endParaRPr lang="sk-SK" sz="700" dirty="0" smtClean="0">
              <a:latin typeface="Calibri" panose="020F0502020204030204" pitchFamily="34" charset="0"/>
              <a:cs typeface="Calibri" panose="020F0502020204030204" pitchFamily="34" charset="0"/>
            </a:endParaRPr>
          </a:p>
          <a:p>
            <a:pPr marL="0" lvl="0" indent="0" fontAlgn="base">
              <a:spcBef>
                <a:spcPts val="0"/>
              </a:spcBef>
              <a:buNone/>
            </a:pPr>
            <a:r>
              <a:rPr lang="sk-SK" sz="700" dirty="0" smtClean="0">
                <a:latin typeface="Calibri" panose="020F0502020204030204" pitchFamily="34" charset="0"/>
                <a:cs typeface="Calibri" panose="020F0502020204030204" pitchFamily="34" charset="0"/>
              </a:rPr>
              <a:t>6</a:t>
            </a:r>
            <a:r>
              <a:rPr lang="sk-SK" sz="700" dirty="0">
                <a:latin typeface="Calibri" panose="020F0502020204030204" pitchFamily="34" charset="0"/>
                <a:cs typeface="Calibri" panose="020F0502020204030204" pitchFamily="34" charset="0"/>
              </a:rPr>
              <a:t>. praktické opatrenia zamerané na starostlivosť o chránené územia a chránené druhy realizované</a:t>
            </a:r>
          </a:p>
          <a:p>
            <a:pPr marL="0" lvl="0" indent="0" fontAlgn="base">
              <a:spcBef>
                <a:spcPts val="0"/>
              </a:spcBef>
              <a:buNone/>
            </a:pPr>
            <a:r>
              <a:rPr lang="sk-SK" sz="700" dirty="0">
                <a:latin typeface="Calibri" panose="020F0502020204030204" pitchFamily="34" charset="0"/>
                <a:cs typeface="Calibri" panose="020F0502020204030204" pitchFamily="34" charset="0"/>
              </a:rPr>
              <a:t>v rámci environmentálnej výchovy (napr. kosenie, výroba a osadenie búdok pre vtáky, netopiere, hmyzie</a:t>
            </a:r>
          </a:p>
          <a:p>
            <a:pPr marL="0" lvl="0" indent="0" fontAlgn="base">
              <a:spcBef>
                <a:spcPts val="0"/>
              </a:spcBef>
              <a:buNone/>
            </a:pPr>
            <a:r>
              <a:rPr lang="sk-SK" sz="700" dirty="0">
                <a:latin typeface="Calibri" panose="020F0502020204030204" pitchFamily="34" charset="0"/>
                <a:cs typeface="Calibri" panose="020F0502020204030204" pitchFamily="34" charset="0"/>
              </a:rPr>
              <a:t>domčeky, vybudovanie liahniska pre obojživelníky, zimoviska pre ježe, výsadba bobuľovitých kríkov pre</a:t>
            </a:r>
          </a:p>
          <a:p>
            <a:pPr marL="0" lvl="0" indent="0" fontAlgn="base">
              <a:spcBef>
                <a:spcPts val="0"/>
              </a:spcBef>
              <a:buNone/>
            </a:pPr>
            <a:r>
              <a:rPr lang="sk-SK" sz="700" dirty="0">
                <a:latin typeface="Calibri" panose="020F0502020204030204" pitchFamily="34" charset="0"/>
                <a:cs typeface="Calibri" panose="020F0502020204030204" pitchFamily="34" charset="0"/>
              </a:rPr>
              <a:t>vtáky a i.);</a:t>
            </a:r>
          </a:p>
          <a:p>
            <a:pPr marL="0" lvl="0" indent="0" fontAlgn="base">
              <a:spcBef>
                <a:spcPts val="0"/>
              </a:spcBef>
              <a:buNone/>
            </a:pPr>
            <a:endParaRPr lang="sk-SK" sz="700" dirty="0" smtClean="0">
              <a:latin typeface="Calibri" panose="020F0502020204030204" pitchFamily="34" charset="0"/>
              <a:cs typeface="Calibri" panose="020F0502020204030204" pitchFamily="34" charset="0"/>
            </a:endParaRPr>
          </a:p>
          <a:p>
            <a:pPr marL="0" lvl="0" indent="0" fontAlgn="base">
              <a:spcBef>
                <a:spcPts val="0"/>
              </a:spcBef>
              <a:buNone/>
            </a:pPr>
            <a:r>
              <a:rPr lang="sk-SK" sz="700" dirty="0" smtClean="0">
                <a:latin typeface="Calibri" panose="020F0502020204030204" pitchFamily="34" charset="0"/>
                <a:cs typeface="Calibri" panose="020F0502020204030204" pitchFamily="34" charset="0"/>
              </a:rPr>
              <a:t>7</a:t>
            </a:r>
            <a:r>
              <a:rPr lang="sk-SK" sz="700" dirty="0">
                <a:latin typeface="Calibri" panose="020F0502020204030204" pitchFamily="34" charset="0"/>
                <a:cs typeface="Calibri" panose="020F0502020204030204" pitchFamily="34" charset="0"/>
              </a:rPr>
              <a:t>. kombinácia </a:t>
            </a:r>
            <a:r>
              <a:rPr lang="sk-SK" sz="600" dirty="0">
                <a:latin typeface="Calibri" panose="020F0502020204030204" pitchFamily="34" charset="0"/>
                <a:cs typeface="Calibri" panose="020F0502020204030204" pitchFamily="34" charset="0"/>
              </a:rPr>
              <a:t>vyššie uvedených </a:t>
            </a:r>
            <a:r>
              <a:rPr lang="sk-SK" sz="600" dirty="0" smtClean="0">
                <a:latin typeface="Calibri" panose="020F0502020204030204" pitchFamily="34" charset="0"/>
                <a:cs typeface="Calibri" panose="020F0502020204030204" pitchFamily="34" charset="0"/>
              </a:rPr>
              <a:t>aktivít.</a:t>
            </a:r>
            <a:endParaRPr lang="sk-SK" sz="600" dirty="0">
              <a:latin typeface="Calibri" panose="020F0502020204030204" pitchFamily="34" charset="0"/>
              <a:cs typeface="Calibri" panose="020F0502020204030204" pitchFamily="34" charset="0"/>
            </a:endParaRPr>
          </a:p>
        </p:txBody>
      </p:sp>
      <p:sp>
        <p:nvSpPr>
          <p:cNvPr id="4" name="Nadpis 1"/>
          <p:cNvSpPr>
            <a:spLocks noGrp="1"/>
          </p:cNvSpPr>
          <p:nvPr>
            <p:ph type="title"/>
          </p:nvPr>
        </p:nvSpPr>
        <p:spPr>
          <a:xfrm>
            <a:off x="323528" y="609600"/>
            <a:ext cx="1656184" cy="659160"/>
          </a:xfrm>
        </p:spPr>
        <p:txBody>
          <a:bodyPr>
            <a:normAutofit/>
          </a:bodyPr>
          <a:lstStyle/>
          <a:p>
            <a:r>
              <a:rPr lang="sk-SK" sz="1400" dirty="0" smtClean="0">
                <a:solidFill>
                  <a:srgbClr val="00B050"/>
                </a:solidFill>
                <a:latin typeface="Calibri" panose="020F0502020204030204" pitchFamily="34" charset="0"/>
                <a:cs typeface="Calibri" panose="020F0502020204030204" pitchFamily="34" charset="0"/>
              </a:rPr>
              <a:t>Aktivity podporené </a:t>
            </a:r>
            <a:br>
              <a:rPr lang="sk-SK" sz="1400" dirty="0" smtClean="0">
                <a:solidFill>
                  <a:srgbClr val="00B050"/>
                </a:solidFill>
                <a:latin typeface="Calibri" panose="020F0502020204030204" pitchFamily="34" charset="0"/>
                <a:cs typeface="Calibri" panose="020F0502020204030204" pitchFamily="34" charset="0"/>
              </a:rPr>
            </a:br>
            <a:r>
              <a:rPr lang="sk-SK" sz="1400" dirty="0" smtClean="0">
                <a:solidFill>
                  <a:srgbClr val="00B050"/>
                </a:solidFill>
                <a:latin typeface="Calibri" panose="020F0502020204030204" pitchFamily="34" charset="0"/>
                <a:cs typeface="Calibri" panose="020F0502020204030204" pitchFamily="34" charset="0"/>
              </a:rPr>
              <a:t>z Činnosti ZVF 3 :</a:t>
            </a:r>
            <a:endParaRPr lang="sk-SK" sz="1400" dirty="0">
              <a:solidFill>
                <a:srgbClr val="00B050"/>
              </a:solidFill>
              <a:latin typeface="Calibri" panose="020F0502020204030204" pitchFamily="34" charset="0"/>
              <a:cs typeface="Calibri" panose="020F0502020204030204" pitchFamily="34" charset="0"/>
            </a:endParaRPr>
          </a:p>
        </p:txBody>
      </p:sp>
      <p:pic>
        <p:nvPicPr>
          <p:cNvPr id="6" name="Obrázo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9754" y="2276872"/>
            <a:ext cx="1296144" cy="1728192"/>
          </a:xfrm>
          <a:prstGeom prst="rect">
            <a:avLst/>
          </a:prstGeom>
        </p:spPr>
      </p:pic>
      <p:pic>
        <p:nvPicPr>
          <p:cNvPr id="7" name="Obrázo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28058" y="4365104"/>
            <a:ext cx="1259180" cy="1678496"/>
          </a:xfrm>
          <a:prstGeom prst="rect">
            <a:avLst/>
          </a:prstGeom>
        </p:spPr>
      </p:pic>
    </p:spTree>
    <p:extLst>
      <p:ext uri="{BB962C8B-B14F-4D97-AF65-F5344CB8AC3E}">
        <p14:creationId xmlns:p14="http://schemas.microsoft.com/office/powerpoint/2010/main" val="1898464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Vlastný návr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Vlastný návrh">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Fazeta">
  <a:themeElements>
    <a:clrScheme name="Faz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zet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z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Motív balík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3980</TotalTime>
  <Words>4632</Words>
  <Application>Microsoft Office PowerPoint</Application>
  <PresentationFormat>Prezentácia na obrazovke (4:3)</PresentationFormat>
  <Paragraphs>394</Paragraphs>
  <Slides>27</Slides>
  <Notes>0</Notes>
  <HiddenSlides>0</HiddenSlides>
  <MMClips>0</MMClips>
  <ScaleCrop>false</ScaleCrop>
  <HeadingPairs>
    <vt:vector size="6" baseType="variant">
      <vt:variant>
        <vt:lpstr>Použité písma</vt:lpstr>
      </vt:variant>
      <vt:variant>
        <vt:i4>5</vt:i4>
      </vt:variant>
      <vt:variant>
        <vt:lpstr>Motív</vt:lpstr>
      </vt:variant>
      <vt:variant>
        <vt:i4>3</vt:i4>
      </vt:variant>
      <vt:variant>
        <vt:lpstr>Nadpisy snímok</vt:lpstr>
      </vt:variant>
      <vt:variant>
        <vt:i4>27</vt:i4>
      </vt:variant>
    </vt:vector>
  </HeadingPairs>
  <TitlesOfParts>
    <vt:vector size="35" baseType="lpstr">
      <vt:lpstr>Arial</vt:lpstr>
      <vt:lpstr>Calibri</vt:lpstr>
      <vt:lpstr>Times New Roman</vt:lpstr>
      <vt:lpstr>Trebuchet MS</vt:lpstr>
      <vt:lpstr>Wingdings 3</vt:lpstr>
      <vt:lpstr>Vlastný návrh</vt:lpstr>
      <vt:lpstr>1_Vlastný návrh</vt:lpstr>
      <vt:lpstr>Fazeta</vt:lpstr>
      <vt:lpstr>Prezentácia programu PowerPoint</vt:lpstr>
      <vt:lpstr>Základné informácie</vt:lpstr>
      <vt:lpstr>ZVF a jeho finančná podpora</vt:lpstr>
      <vt:lpstr>Štatistika piatich ročníkov ZVF</vt:lpstr>
      <vt:lpstr>5 rokov ZVF  273 projektových zámerov 438 407,21 € /donorov 1 270 070,77 €/ EF</vt:lpstr>
      <vt:lpstr>Činnosti podporené zo ZVF</vt:lpstr>
      <vt:lpstr>Prezentácia programu PowerPoint</vt:lpstr>
      <vt:lpstr>Aktivity podporené  z Činnosti ZVF 2 :</vt:lpstr>
      <vt:lpstr>Aktivity podporené  z Činnosti ZVF 3 :</vt:lpstr>
      <vt:lpstr> Počet podaných žiadostí:   </vt:lpstr>
      <vt:lpstr>Žiadatelia podávajú  žiadosti:  </vt:lpstr>
      <vt:lpstr>Maximálna výška požadovanej dotácie:</vt:lpstr>
      <vt:lpstr>Podpora formou dotácie sa neposkytne žiadateľovi:</vt:lpstr>
      <vt:lpstr>Ak žiadosť neobsahuje:</vt:lpstr>
      <vt:lpstr>Povinné prílohy k žiadosti:</vt:lpstr>
      <vt:lpstr>Prezentácia programu PowerPoint</vt:lpstr>
      <vt:lpstr>Prezentácia programu PowerPoint</vt:lpstr>
      <vt:lpstr>Prezentácia programu PowerPoint</vt:lpstr>
      <vt:lpstr>Prezentácia programu PowerPoint</vt:lpstr>
      <vt:lpstr>Prezentácia programu PowerPoint</vt:lpstr>
      <vt:lpstr>Odborné hodnotenie:</vt:lpstr>
      <vt:lpstr>Za oprávnené náklady sa považujú len náklady: </vt:lpstr>
      <vt:lpstr>Za neoprávnené náklady sa považujú náklady: </vt:lpstr>
      <vt:lpstr>K procesu zazmluvnenia doručí žiadateľ SAŽP ďalšie požadované doklady: </vt:lpstr>
      <vt:lpstr>Proces zúčtovania po ukončení:</vt:lpstr>
      <vt:lpstr>Prezentácia programu PowerPoint</vt:lpstr>
      <vt:lpstr>Prezentácia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Stanislav Hupian</dc:creator>
  <cp:lastModifiedBy>Barbora Mistríková</cp:lastModifiedBy>
  <cp:revision>420</cp:revision>
  <cp:lastPrinted>2023-07-18T10:35:32Z</cp:lastPrinted>
  <dcterms:created xsi:type="dcterms:W3CDTF">2017-03-23T12:38:44Z</dcterms:created>
  <dcterms:modified xsi:type="dcterms:W3CDTF">2024-09-10T11:10:22Z</dcterms:modified>
</cp:coreProperties>
</file>